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0_0.xml" ContentType="application/vnd.ms-powerpoint.comments+xml"/>
  <Override PartName="/ppt/notesSlides/notesSlide2.xml" ContentType="application/vnd.openxmlformats-officedocument.presentationml.notesSlide+xml"/>
  <Override PartName="/ppt/comments/modernComment_10A_B174517B.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03_0.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05_0.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66" r:id="rId3"/>
    <p:sldId id="258" r:id="rId4"/>
    <p:sldId id="259" r:id="rId5"/>
    <p:sldId id="260" r:id="rId6"/>
    <p:sldId id="261" r:id="rId7"/>
    <p:sldId id="262" r:id="rId8"/>
    <p:sldId id="263" r:id="rId9"/>
    <p:sldId id="265" r:id="rId10"/>
    <p:sldId id="264"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CE26E0-176B-797D-E04C-0F876309989B}" name="Jeffrey Selingo" initials="JS" userId="S::jselingo@asurite.asu.edu::dee29540-eddd-419e-92fc-48edb473c59f"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724"/>
    <p:restoredTop sz="94610"/>
  </p:normalViewPr>
  <p:slideViewPr>
    <p:cSldViewPr snapToGrid="0" snapToObjects="1">
      <p:cViewPr varScale="1">
        <p:scale>
          <a:sx n="92" d="100"/>
          <a:sy n="92" d="100"/>
        </p:scale>
        <p:origin x="176" y="8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8/10/relationships/authors" Targe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omments/modernComment_10A_B174517B.xml><?xml version="1.0" encoding="utf-8"?>
<p188:cmLst xmlns:a="http://schemas.openxmlformats.org/drawingml/2006/main" xmlns:r="http://schemas.openxmlformats.org/officeDocument/2006/relationships" xmlns:p188="http://schemas.microsoft.com/office/powerpoint/2018/8/main">
  <p188:cm id="{50D5C331-1C19-F746-B793-92A0C78FED70}" authorId="{0ACE26E0-176B-797D-E04C-0F876309989B}" created="2026-09-27T16:42:34.840">
    <ac:txMkLst xmlns:ac="http://schemas.microsoft.com/office/drawing/2013/main/command">
      <pc:docMk xmlns:pc="http://schemas.microsoft.com/office/powerpoint/2013/main/command"/>
      <pc:sldMk xmlns:pc="http://schemas.microsoft.com/office/powerpoint/2013/main/command" cId="2977190267" sldId="266"/>
      <ac:spMk id="3" creationId="{DB257518-85A5-B768-C06F-C257131F9F37}"/>
      <ac:txMk cp="0" len="98">
        <ac:context len="99" hash="1179001107"/>
      </ac:txMk>
    </ac:txMkLst>
    <p188:pos x="9056077" y="742112"/>
    <p188:txBody>
      <a:bodyPr/>
      <a:lstStyle/>
      <a:p>
        <a:r>
          <a:rPr lang="en-US"/>
          <a:t>I also tend to use Roboto as the font, which is this, but not wedded to it since we don't have a style book</a:t>
        </a:r>
      </a:p>
    </p188:txBody>
  </p188:cm>
</p188:cmLst>
</file>

<file path=ppt/comments/modernComment_100_0.xml><?xml version="1.0" encoding="utf-8"?>
<p188:cmLst xmlns:a="http://schemas.openxmlformats.org/drawingml/2006/main" xmlns:r="http://schemas.openxmlformats.org/officeDocument/2006/relationships" xmlns:p188="http://schemas.microsoft.com/office/powerpoint/2018/8/main">
  <p188:cm id="{2E6A7ED8-0A43-5744-A047-E52C137A5D37}" authorId="{0ACE26E0-176B-797D-E04C-0F876309989B}" created="2026-09-27T16:29:07.075">
    <ac:txMkLst xmlns:ac="http://schemas.microsoft.com/office/drawing/2013/main/command">
      <pc:docMk xmlns:pc="http://schemas.microsoft.com/office/powerpoint/2013/main/command"/>
      <pc:sldMk xmlns:pc="http://schemas.microsoft.com/office/powerpoint/2013/main/command" cId="0" sldId="256"/>
      <ac:spMk id="7" creationId="{00000000-0000-0000-0000-000000000000}"/>
      <ac:txMk cp="0">
        <ac:context len="10" hash="3256039335"/>
      </ac:txMk>
    </ac:txMkLst>
    <p188:pos x="5788855" y="516284"/>
    <p188:txBody>
      <a:bodyPr/>
      <a:lstStyle/>
      <a:p>
        <a:r>
          <a:rPr lang="en-US"/>
          <a:t>What do we think of the Summit name since everyone uses it? What if we just called it SOHE '27 and try to make that happen?  </a:t>
        </a:r>
      </a:p>
    </p188:txBody>
  </p188:cm>
</p188:cmLst>
</file>

<file path=ppt/comments/modernComment_103_0.xml><?xml version="1.0" encoding="utf-8"?>
<p188:cmLst xmlns:a="http://schemas.openxmlformats.org/drawingml/2006/main" xmlns:r="http://schemas.openxmlformats.org/officeDocument/2006/relationships" xmlns:p188="http://schemas.microsoft.com/office/powerpoint/2018/8/main">
  <p188:cm id="{4AAC3EDB-3674-A244-9010-12B3AF5F1592}" authorId="{0ACE26E0-176B-797D-E04C-0F876309989B}" created="2026-09-27T16:44:50.381">
    <ac:txMkLst xmlns:ac="http://schemas.microsoft.com/office/drawing/2013/main/command">
      <pc:docMk xmlns:pc="http://schemas.microsoft.com/office/powerpoint/2013/main/command"/>
      <pc:sldMk xmlns:pc="http://schemas.microsoft.com/office/powerpoint/2013/main/command" cId="0" sldId="259"/>
      <ac:spMk id="3" creationId="{00000000-0000-0000-0000-000000000000}"/>
      <ac:txMk cp="19" len="13">
        <ac:context len="59" hash="2972475309"/>
      </ac:txMk>
    </ac:txMkLst>
    <p188:pos x="6070210" y="569742"/>
    <p188:txBody>
      <a:bodyPr/>
      <a:lstStyle/>
      <a:p>
        <a:r>
          <a:rPr lang="en-US"/>
          <a:t>What if we called them Consequential?</a:t>
        </a:r>
      </a:p>
    </p188:txBody>
  </p188:cm>
  <p188:cm id="{7C035971-6941-0343-AFCD-BECF35A4098E}" authorId="{0ACE26E0-176B-797D-E04C-0F876309989B}" created="2026-09-27T16:45:36.465">
    <ac:txMkLst xmlns:ac="http://schemas.microsoft.com/office/drawing/2013/main/command">
      <pc:docMk xmlns:pc="http://schemas.microsoft.com/office/powerpoint/2013/main/command"/>
      <pc:sldMk xmlns:pc="http://schemas.microsoft.com/office/powerpoint/2013/main/command" cId="0" sldId="259"/>
      <ac:spMk id="4" creationId="{00000000-0000-0000-0000-000000000000}"/>
      <ac:txMk cp="164" len="15">
        <ac:context len="235" hash="3083742745"/>
      </ac:txMk>
    </ac:txMkLst>
    <p188:pos x="2103120" y="798342"/>
    <p188:txBody>
      <a:bodyPr/>
      <a:lstStyle/>
      <a:p>
        <a:r>
          <a:rPr lang="en-US"/>
          <a:t>Changed from president. I want to be careful so people don't think this is just presidents. </a:t>
        </a:r>
      </a:p>
    </p188:txBody>
  </p188:cm>
  <p188:cm id="{31C9046C-84C0-8B4B-96D9-5321D473DEC4}" authorId="{0ACE26E0-176B-797D-E04C-0F876309989B}" created="2026-09-27T16:46:10.480">
    <ac:deMkLst xmlns:ac="http://schemas.microsoft.com/office/drawing/2013/main/command">
      <pc:docMk xmlns:pc="http://schemas.microsoft.com/office/powerpoint/2013/main/command"/>
      <pc:sldMk xmlns:pc="http://schemas.microsoft.com/office/powerpoint/2013/main/command" cId="0" sldId="259"/>
      <ac:spMk id="28" creationId="{00000000-0000-0000-0000-000000000000}"/>
    </ac:deMkLst>
    <p188:txBody>
      <a:bodyPr/>
      <a:lstStyle/>
      <a:p>
        <a:r>
          <a:rPr lang="en-US"/>
          <a:t>I want to add C-suite leaders here. If they are consequential, people will want to be with them. </a:t>
        </a:r>
      </a:p>
    </p188:txBody>
  </p188:cm>
</p188:cmLst>
</file>

<file path=ppt/comments/modernComment_105_0.xml><?xml version="1.0" encoding="utf-8"?>
<p188:cmLst xmlns:a="http://schemas.openxmlformats.org/drawingml/2006/main" xmlns:r="http://schemas.openxmlformats.org/officeDocument/2006/relationships" xmlns:p188="http://schemas.microsoft.com/office/powerpoint/2018/8/main">
  <p188:cm id="{776F8E35-53FA-AF44-983B-F85090713E4F}" authorId="{0ACE26E0-176B-797D-E04C-0F876309989B}" created="2026-09-27T16:47:07.690">
    <ac:txMkLst xmlns:ac="http://schemas.microsoft.com/office/drawing/2013/main/command">
      <pc:docMk xmlns:pc="http://schemas.microsoft.com/office/powerpoint/2013/main/command"/>
      <pc:sldMk xmlns:pc="http://schemas.microsoft.com/office/powerpoint/2013/main/command" cId="0" sldId="261"/>
      <ac:spMk id="6" creationId="{00000000-0000-0000-0000-000000000000}"/>
      <ac:txMk cp="235">
        <ac:context len="388" hash="3183500332"/>
      </ac:txMk>
    </ac:txMkLst>
    <p188:pos x="4234375" y="1413803"/>
    <p188:txBody>
      <a:bodyPr/>
      <a:lstStyle/>
      <a:p>
        <a:r>
          <a:rPr lang="en-US"/>
          <a:t>I'd add Future U. here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0079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FF775-FA3E-1A44-0E3C-54D6A8C0A5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9F9B7D-42CF-F725-2093-6990BCCD92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542EA3-FD18-7F94-4EFD-D27B6ED9D9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6BE597-E5D7-DF60-F8B3-BF59BC96811E}"/>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994981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Roboto"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Roboto"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Roboto"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Roboto"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Roboto"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Roboto"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Roboto"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Roboto"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Roboto"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00_0.xm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microsoft.com/office/2018/10/relationships/comments" Target="../comments/modernComment_10A_B174517B.xm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microsoft.com/office/2018/10/relationships/comments" Target="../comments/modernComment_103_0.xm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microsoft.com/office/2018/10/relationships/comments" Target="../comments/modernComment_105_0.xm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D59"/>
        </a:solidFill>
        <a:effectLst/>
      </p:bgPr>
    </p:bg>
    <p:spTree>
      <p:nvGrpSpPr>
        <p:cNvPr id="1" name=""/>
        <p:cNvGrpSpPr/>
        <p:nvPr/>
      </p:nvGrpSpPr>
      <p:grpSpPr>
        <a:xfrm>
          <a:off x="0" y="0"/>
          <a:ext cx="0" cy="0"/>
          <a:chOff x="0" y="0"/>
          <a:chExt cx="0" cy="0"/>
        </a:xfrm>
      </p:grpSpPr>
      <p:pic>
        <p:nvPicPr>
          <p:cNvPr id="2" name="Image 0" descr="a_cover.jpg"/>
          <p:cNvPicPr>
            <a:picLocks noChangeAspect="1"/>
          </p:cNvPicPr>
          <p:nvPr/>
        </p:nvPicPr>
        <p:blipFill>
          <a:blip r:embed="rId4"/>
          <a:src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122A">
              <a:alpha val="60000"/>
            </a:srgbClr>
          </a:solidFill>
          <a:ln/>
        </p:spPr>
        <p:txBody>
          <a:bodyPr/>
          <a:lstStyle/>
          <a:p>
            <a:endParaRPr lang="en-US"/>
          </a:p>
        </p:txBody>
      </p:sp>
      <p:pic>
        <p:nvPicPr>
          <p:cNvPr id="4" name="Image 1" descr="a_logow.png"/>
          <p:cNvPicPr>
            <a:picLocks noChangeAspect="1"/>
          </p:cNvPicPr>
          <p:nvPr/>
        </p:nvPicPr>
        <p:blipFill>
          <a:blip r:embed="rId5"/>
          <a:stretch>
            <a:fillRect/>
          </a:stretch>
        </p:blipFill>
        <p:spPr>
          <a:xfrm>
            <a:off x="822960" y="548640"/>
            <a:ext cx="2194560" cy="310896"/>
          </a:xfrm>
          <a:prstGeom prst="rect">
            <a:avLst/>
          </a:prstGeom>
        </p:spPr>
      </p:pic>
      <p:sp>
        <p:nvSpPr>
          <p:cNvPr id="5" name="Text 1"/>
          <p:cNvSpPr txBox="1"/>
          <p:nvPr/>
        </p:nvSpPr>
        <p:spPr>
          <a:xfrm>
            <a:off x="822960" y="3063240"/>
            <a:ext cx="10058400" cy="320040"/>
          </a:xfrm>
          <a:prstGeom prst="rect">
            <a:avLst/>
          </a:prstGeom>
          <a:noFill/>
          <a:ln/>
        </p:spPr>
        <p:txBody>
          <a:bodyPr wrap="square" lIns="0" tIns="0" rIns="0" bIns="0" rtlCol="0" anchor="ctr"/>
          <a:lstStyle/>
          <a:p>
            <a:pPr marL="0" indent="0">
              <a:buNone/>
            </a:pPr>
            <a:r>
              <a:rPr lang="en-US" sz="1200" b="1" kern="0" spc="400" dirty="0">
                <a:solidFill>
                  <a:srgbClr val="FFFFFF"/>
                </a:solidFill>
                <a:latin typeface="Roboto" pitchFamily="34" charset="0"/>
                <a:ea typeface="Roboto" pitchFamily="34" charset="-122"/>
                <a:cs typeface="Roboto" pitchFamily="34" charset="-120"/>
              </a:rPr>
              <a:t>FOUNDING PARTNER OVERVIEW</a:t>
            </a:r>
            <a:r>
              <a:rPr lang="en-US" sz="1200" b="1" kern="0" spc="400" dirty="0">
                <a:solidFill>
                  <a:srgbClr val="7CC3E8"/>
                </a:solidFill>
                <a:latin typeface="Roboto" pitchFamily="34" charset="0"/>
                <a:ea typeface="Roboto" pitchFamily="34" charset="-122"/>
                <a:cs typeface="Roboto" pitchFamily="34" charset="-120"/>
              </a:rPr>
              <a:t>   ·   INVITATION ONLY</a:t>
            </a:r>
            <a:endParaRPr lang="en-US" sz="1200" dirty="0"/>
          </a:p>
        </p:txBody>
      </p:sp>
      <p:sp>
        <p:nvSpPr>
          <p:cNvPr id="6" name="Text 2"/>
          <p:cNvSpPr txBox="1"/>
          <p:nvPr/>
        </p:nvSpPr>
        <p:spPr>
          <a:xfrm>
            <a:off x="822960" y="4032504"/>
            <a:ext cx="11507586" cy="1554480"/>
          </a:xfrm>
          <a:prstGeom prst="rect">
            <a:avLst/>
          </a:prstGeom>
          <a:noFill/>
          <a:ln/>
        </p:spPr>
        <p:txBody>
          <a:bodyPr wrap="square" lIns="0" tIns="0" rIns="0" bIns="0" rtlCol="0" anchor="ctr"/>
          <a:lstStyle/>
          <a:p>
            <a:pPr marL="0" indent="0">
              <a:buNone/>
            </a:pPr>
            <a:r>
              <a:rPr lang="en-US" sz="2000" b="1" i="1" dirty="0">
                <a:solidFill>
                  <a:srgbClr val="FFFFFF"/>
                </a:solidFill>
                <a:latin typeface="Roboto" pitchFamily="34" charset="0"/>
                <a:ea typeface="Roboto" pitchFamily="34" charset="-122"/>
                <a:cs typeface="Roboto" pitchFamily="34" charset="-120"/>
              </a:rPr>
              <a:t>The inaugural gathering of higher education's most consequential leaders.</a:t>
            </a:r>
            <a:endParaRPr lang="en-US" sz="2000" i="1" dirty="0"/>
          </a:p>
        </p:txBody>
      </p:sp>
      <p:sp>
        <p:nvSpPr>
          <p:cNvPr id="7" name="Text 3"/>
          <p:cNvSpPr txBox="1"/>
          <p:nvPr/>
        </p:nvSpPr>
        <p:spPr>
          <a:xfrm>
            <a:off x="822960" y="3580710"/>
            <a:ext cx="10515600" cy="731520"/>
          </a:xfrm>
          <a:prstGeom prst="rect">
            <a:avLst/>
          </a:prstGeom>
          <a:noFill/>
          <a:ln/>
        </p:spPr>
        <p:txBody>
          <a:bodyPr wrap="square" lIns="0" tIns="0" rIns="0" bIns="0" rtlCol="0" anchor="ctr"/>
          <a:lstStyle/>
          <a:p>
            <a:pPr marL="0" indent="0">
              <a:buNone/>
            </a:pPr>
            <a:r>
              <a:rPr lang="en-US" sz="6000" b="1" dirty="0">
                <a:solidFill>
                  <a:srgbClr val="7CC3E8"/>
                </a:solidFill>
                <a:latin typeface="Roboto" pitchFamily="34" charset="0"/>
                <a:ea typeface="Roboto" pitchFamily="34" charset="-122"/>
                <a:cs typeface="Roboto" pitchFamily="34" charset="-120"/>
              </a:rPr>
              <a:t>SOHE 2027</a:t>
            </a:r>
            <a:endParaRPr lang="en-US" sz="6000" dirty="0"/>
          </a:p>
        </p:txBody>
      </p:sp>
      <p:sp>
        <p:nvSpPr>
          <p:cNvPr id="8" name="Text 4"/>
          <p:cNvSpPr txBox="1"/>
          <p:nvPr/>
        </p:nvSpPr>
        <p:spPr>
          <a:xfrm>
            <a:off x="822960" y="5943600"/>
            <a:ext cx="11155680" cy="274320"/>
          </a:xfrm>
          <a:prstGeom prst="rect">
            <a:avLst/>
          </a:prstGeom>
          <a:noFill/>
          <a:ln/>
        </p:spPr>
        <p:txBody>
          <a:bodyPr wrap="square" lIns="0" tIns="0" rIns="0" bIns="0" rtlCol="0" anchor="ctr"/>
          <a:lstStyle/>
          <a:p>
            <a:pPr marL="0" indent="0">
              <a:buNone/>
            </a:pPr>
            <a:r>
              <a:rPr lang="en-US" sz="1000" kern="0" spc="120" dirty="0">
                <a:solidFill>
                  <a:srgbClr val="CFE0EE"/>
                </a:solidFill>
                <a:latin typeface="Roboto" pitchFamily="34" charset="0"/>
                <a:ea typeface="Roboto" pitchFamily="34" charset="-122"/>
                <a:cs typeface="Roboto" pitchFamily="34" charset="-120"/>
              </a:rPr>
              <a:t>LATE JULY 2027    ·    CITY TO BE ANNOUNCED    ·    INSTITUTIONAL + INDUSTRY LEADERS    ·    CREATED &amp; LED BY JEFF SELINGO</a:t>
            </a:r>
            <a:endParaRPr lang="en-US" sz="1000" dirty="0"/>
          </a:p>
        </p:txBody>
      </p:sp>
    </p:spTree>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C53EFE1-F7F5-A560-A5A5-DF5803F1855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B3E763B4-5A06-F723-EA5D-F8C66FC72231}"/>
              </a:ext>
            </a:extLst>
          </p:cNvPr>
          <p:cNvSpPr txBox="1"/>
          <p:nvPr/>
        </p:nvSpPr>
        <p:spPr>
          <a:xfrm>
            <a:off x="822960" y="658368"/>
            <a:ext cx="8229600" cy="274320"/>
          </a:xfrm>
          <a:prstGeom prst="rect">
            <a:avLst/>
          </a:prstGeom>
          <a:noFill/>
          <a:ln/>
        </p:spPr>
        <p:txBody>
          <a:bodyPr wrap="square" lIns="0" tIns="0" rIns="0" bIns="0" rtlCol="0" anchor="ctr"/>
          <a:lstStyle/>
          <a:p>
            <a:pPr marL="0" indent="0">
              <a:buNone/>
            </a:pPr>
            <a:r>
              <a:rPr lang="en-US" sz="1100" b="1" kern="0" spc="400" dirty="0">
                <a:solidFill>
                  <a:srgbClr val="637E99"/>
                </a:solidFill>
                <a:latin typeface="Roboto" panose="02000000000000000000" pitchFamily="2" charset="0"/>
                <a:ea typeface="Roboto" panose="02000000000000000000" pitchFamily="2" charset="0"/>
                <a:cs typeface="Roboto" panose="02000000000000000000" pitchFamily="2" charset="0"/>
              </a:rPr>
              <a:t>THE MOMENT</a:t>
            </a:r>
            <a:endParaRPr lang="en-US" sz="1100" dirty="0">
              <a:latin typeface="Roboto" panose="02000000000000000000" pitchFamily="2" charset="0"/>
              <a:ea typeface="Roboto" panose="02000000000000000000" pitchFamily="2" charset="0"/>
              <a:cs typeface="Roboto" panose="02000000000000000000" pitchFamily="2" charset="0"/>
            </a:endParaRPr>
          </a:p>
        </p:txBody>
      </p:sp>
      <p:sp>
        <p:nvSpPr>
          <p:cNvPr id="3" name="Text 1">
            <a:extLst>
              <a:ext uri="{FF2B5EF4-FFF2-40B4-BE49-F238E27FC236}">
                <a16:creationId xmlns:a16="http://schemas.microsoft.com/office/drawing/2014/main" id="{DB257518-85A5-B768-C06F-C257131F9F37}"/>
              </a:ext>
            </a:extLst>
          </p:cNvPr>
          <p:cNvSpPr txBox="1"/>
          <p:nvPr/>
        </p:nvSpPr>
        <p:spPr>
          <a:xfrm>
            <a:off x="822960" y="1044060"/>
            <a:ext cx="10424160" cy="1417320"/>
          </a:xfrm>
          <a:prstGeom prst="rect">
            <a:avLst/>
          </a:prstGeom>
          <a:noFill/>
          <a:ln/>
        </p:spPr>
        <p:txBody>
          <a:bodyPr wrap="square" lIns="0" tIns="0" rIns="0" bIns="0" rtlCol="0" anchor="ctr"/>
          <a:lstStyle/>
          <a:p>
            <a:pPr>
              <a:lnSpc>
                <a:spcPts val="3600"/>
              </a:lnSpc>
            </a:pPr>
            <a:r>
              <a:rPr lang="en-US" sz="3000" b="1" dirty="0">
                <a:solidFill>
                  <a:srgbClr val="002D59"/>
                </a:solidFill>
                <a:latin typeface="Roboto" panose="02000000000000000000" pitchFamily="2" charset="0"/>
                <a:ea typeface="Roboto" panose="02000000000000000000" pitchFamily="2" charset="0"/>
                <a:cs typeface="Roboto" panose="02000000000000000000" pitchFamily="2" charset="0"/>
              </a:rPr>
              <a:t>Higher education faces an unprecedented moment. </a:t>
            </a:r>
          </a:p>
          <a:p>
            <a:pPr>
              <a:lnSpc>
                <a:spcPts val="3600"/>
              </a:lnSpc>
            </a:pPr>
            <a:r>
              <a:rPr lang="en-US" sz="3000" b="1" dirty="0">
                <a:solidFill>
                  <a:srgbClr val="1C82A8"/>
                </a:solidFill>
                <a:latin typeface="Roboto" panose="02000000000000000000" pitchFamily="2" charset="0"/>
                <a:ea typeface="Roboto" panose="02000000000000000000" pitchFamily="2" charset="0"/>
                <a:cs typeface="Roboto" panose="02000000000000000000" pitchFamily="2" charset="0"/>
              </a:rPr>
              <a:t>Leaders need to act. Every choice is a tradeoff. </a:t>
            </a:r>
            <a:endParaRPr lang="en-US" sz="3000" dirty="0">
              <a:latin typeface="Roboto" panose="02000000000000000000" pitchFamily="2" charset="0"/>
              <a:ea typeface="Roboto" panose="02000000000000000000" pitchFamily="2" charset="0"/>
              <a:cs typeface="Roboto" panose="02000000000000000000" pitchFamily="2" charset="0"/>
            </a:endParaRPr>
          </a:p>
        </p:txBody>
      </p:sp>
      <p:sp>
        <p:nvSpPr>
          <p:cNvPr id="4" name="Text 2">
            <a:extLst>
              <a:ext uri="{FF2B5EF4-FFF2-40B4-BE49-F238E27FC236}">
                <a16:creationId xmlns:a16="http://schemas.microsoft.com/office/drawing/2014/main" id="{EC5F828A-4A39-06CA-5F6D-1F87894D0EB6}"/>
              </a:ext>
            </a:extLst>
          </p:cNvPr>
          <p:cNvSpPr txBox="1"/>
          <p:nvPr/>
        </p:nvSpPr>
        <p:spPr>
          <a:xfrm>
            <a:off x="822960" y="2859122"/>
            <a:ext cx="5029200" cy="2834640"/>
          </a:xfrm>
          <a:prstGeom prst="rect">
            <a:avLst/>
          </a:prstGeom>
          <a:noFill/>
          <a:ln/>
        </p:spPr>
        <p:txBody>
          <a:bodyPr wrap="square" lIns="0" tIns="0" rIns="0" bIns="0" rtlCol="0" anchor="t"/>
          <a:lstStyle/>
          <a:p>
            <a:pPr>
              <a:lnSpc>
                <a:spcPts val="1900"/>
              </a:lnSpc>
            </a:pPr>
            <a:r>
              <a:rPr lang="en-US" sz="1250" dirty="0">
                <a:latin typeface="Roboto" panose="02000000000000000000" pitchFamily="2" charset="0"/>
                <a:ea typeface="Roboto" panose="02000000000000000000" pitchFamily="2" charset="0"/>
                <a:cs typeface="Roboto" panose="02000000000000000000" pitchFamily="2" charset="0"/>
              </a:rPr>
              <a:t>The challenges are interconnected. More of them are now enterprise risks. Demographic shifts and doubts about value are reshaping who enrolls. Academic standing shapes conference membership, which shapes revenue. New AI investments compete with the dollars needed for buildings and talent. Moves on athletics, research, federal policy, and governance ripple into every corner of the budget.</a:t>
            </a:r>
          </a:p>
          <a:p>
            <a:r>
              <a:rPr lang="en-US" sz="1250" dirty="0">
                <a:solidFill>
                  <a:srgbClr val="3D4C60"/>
                </a:solidFill>
                <a:latin typeface="Roboto" pitchFamily="34" charset="0"/>
                <a:ea typeface="Roboto" pitchFamily="34" charset="-122"/>
                <a:cs typeface="Roboto" pitchFamily="34" charset="-120"/>
              </a:rPr>
              <a:t> </a:t>
            </a:r>
            <a:endParaRPr lang="en-US" sz="1250" dirty="0"/>
          </a:p>
        </p:txBody>
      </p:sp>
      <p:sp>
        <p:nvSpPr>
          <p:cNvPr id="5" name="Text 3">
            <a:extLst>
              <a:ext uri="{FF2B5EF4-FFF2-40B4-BE49-F238E27FC236}">
                <a16:creationId xmlns:a16="http://schemas.microsoft.com/office/drawing/2014/main" id="{F41B952B-E029-140F-6AE8-D3AD11D6378A}"/>
              </a:ext>
            </a:extLst>
          </p:cNvPr>
          <p:cNvSpPr txBox="1"/>
          <p:nvPr/>
        </p:nvSpPr>
        <p:spPr>
          <a:xfrm>
            <a:off x="6339842" y="2862502"/>
            <a:ext cx="5029200" cy="2834640"/>
          </a:xfrm>
          <a:prstGeom prst="rect">
            <a:avLst/>
          </a:prstGeom>
          <a:noFill/>
          <a:ln/>
        </p:spPr>
        <p:txBody>
          <a:bodyPr wrap="square" lIns="0" tIns="0" rIns="0" bIns="0" rtlCol="0" anchor="t"/>
          <a:lstStyle/>
          <a:p>
            <a:pPr>
              <a:lnSpc>
                <a:spcPts val="1900"/>
              </a:lnSpc>
            </a:pPr>
            <a:r>
              <a:rPr lang="en-US" sz="1250" dirty="0">
                <a:latin typeface="Roboto" panose="02000000000000000000" pitchFamily="2" charset="0"/>
                <a:ea typeface="Roboto" panose="02000000000000000000" pitchFamily="2" charset="0"/>
                <a:cs typeface="Roboto" panose="02000000000000000000" pitchFamily="2" charset="0"/>
              </a:rPr>
              <a:t>Yet presidents, boards, and cabinets still work these problems one at a time: one conference, one report, one consultant. That no longer matches the moment. </a:t>
            </a:r>
            <a:r>
              <a:rPr lang="en-US" sz="1250" b="1" dirty="0">
                <a:latin typeface="Roboto" panose="02000000000000000000" pitchFamily="2" charset="0"/>
                <a:ea typeface="Roboto" panose="02000000000000000000" pitchFamily="2" charset="0"/>
                <a:cs typeface="Roboto" panose="02000000000000000000" pitchFamily="2" charset="0"/>
              </a:rPr>
              <a:t>What's missing is a room where the sector's most consequential leaders work the whole picture together.</a:t>
            </a:r>
          </a:p>
        </p:txBody>
      </p:sp>
      <p:sp>
        <p:nvSpPr>
          <p:cNvPr id="7" name="Text 4">
            <a:extLst>
              <a:ext uri="{FF2B5EF4-FFF2-40B4-BE49-F238E27FC236}">
                <a16:creationId xmlns:a16="http://schemas.microsoft.com/office/drawing/2014/main" id="{05E71350-723C-694B-AA41-6EA0D431CD0B}"/>
              </a:ext>
            </a:extLst>
          </p:cNvPr>
          <p:cNvSpPr txBox="1"/>
          <p:nvPr/>
        </p:nvSpPr>
        <p:spPr>
          <a:xfrm>
            <a:off x="10911535" y="6254496"/>
            <a:ext cx="457200" cy="237744"/>
          </a:xfrm>
          <a:prstGeom prst="rect">
            <a:avLst/>
          </a:prstGeom>
          <a:noFill/>
          <a:ln/>
        </p:spPr>
        <p:txBody>
          <a:bodyPr wrap="square" lIns="0" tIns="0" rIns="0" bIns="0" rtlCol="0" anchor="ctr"/>
          <a:lstStyle/>
          <a:p>
            <a:pPr marL="0" indent="0" algn="r">
              <a:buNone/>
            </a:pPr>
            <a:r>
              <a:rPr lang="en-US" sz="800" kern="0" spc="200" dirty="0">
                <a:solidFill>
                  <a:srgbClr val="637E99"/>
                </a:solidFill>
                <a:latin typeface="Roboto" pitchFamily="34" charset="0"/>
                <a:ea typeface="Roboto" pitchFamily="34" charset="-122"/>
                <a:cs typeface="Roboto" pitchFamily="34" charset="-120"/>
              </a:rPr>
              <a:t>02</a:t>
            </a:r>
            <a:endParaRPr lang="en-US" sz="800" dirty="0"/>
          </a:p>
        </p:txBody>
      </p:sp>
      <p:pic>
        <p:nvPicPr>
          <p:cNvPr id="8" name="Image 0" descr="a_logod.png">
            <a:extLst>
              <a:ext uri="{FF2B5EF4-FFF2-40B4-BE49-F238E27FC236}">
                <a16:creationId xmlns:a16="http://schemas.microsoft.com/office/drawing/2014/main" id="{308C8BEC-D3E5-1753-6E5C-390A07257DF4}"/>
              </a:ext>
            </a:extLst>
          </p:cNvPr>
          <p:cNvPicPr>
            <a:picLocks noChangeAspect="1"/>
          </p:cNvPicPr>
          <p:nvPr/>
        </p:nvPicPr>
        <p:blipFill>
          <a:blip r:embed="rId4"/>
          <a:stretch>
            <a:fillRect/>
          </a:stretch>
        </p:blipFill>
        <p:spPr>
          <a:xfrm>
            <a:off x="822960" y="6233778"/>
            <a:ext cx="1807343" cy="254367"/>
          </a:xfrm>
          <a:prstGeom prst="rect">
            <a:avLst/>
          </a:prstGeom>
        </p:spPr>
      </p:pic>
    </p:spTree>
    <p:extLst>
      <p:ext uri="{BB962C8B-B14F-4D97-AF65-F5344CB8AC3E}">
        <p14:creationId xmlns:p14="http://schemas.microsoft.com/office/powerpoint/2010/main" val="2977190267"/>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22960" y="658368"/>
            <a:ext cx="8229600" cy="274320"/>
          </a:xfrm>
          <a:prstGeom prst="rect">
            <a:avLst/>
          </a:prstGeom>
          <a:noFill/>
          <a:ln/>
        </p:spPr>
        <p:txBody>
          <a:bodyPr wrap="square" lIns="0" tIns="0" rIns="0" bIns="0" rtlCol="0" anchor="ctr"/>
          <a:lstStyle/>
          <a:p>
            <a:pPr marL="0" indent="0">
              <a:buNone/>
            </a:pPr>
            <a:r>
              <a:rPr lang="en-US" sz="1100" b="1" kern="0" spc="400" dirty="0">
                <a:solidFill>
                  <a:srgbClr val="637E99"/>
                </a:solidFill>
                <a:latin typeface="Roboto" pitchFamily="34" charset="0"/>
                <a:ea typeface="Roboto" pitchFamily="34" charset="-122"/>
                <a:cs typeface="Roboto" pitchFamily="34" charset="-120"/>
              </a:rPr>
              <a:t>A YEAR-ROUND ECOSYSTEM</a:t>
            </a:r>
            <a:endParaRPr lang="en-US" sz="1100" dirty="0"/>
          </a:p>
        </p:txBody>
      </p:sp>
      <p:sp>
        <p:nvSpPr>
          <p:cNvPr id="3" name="Text 1"/>
          <p:cNvSpPr txBox="1"/>
          <p:nvPr/>
        </p:nvSpPr>
        <p:spPr>
          <a:xfrm>
            <a:off x="822960" y="1005840"/>
            <a:ext cx="10515600" cy="594360"/>
          </a:xfrm>
          <a:prstGeom prst="rect">
            <a:avLst/>
          </a:prstGeom>
          <a:noFill/>
          <a:ln/>
        </p:spPr>
        <p:txBody>
          <a:bodyPr wrap="square" lIns="0" tIns="0" rIns="0" bIns="0" rtlCol="0" anchor="ctr"/>
          <a:lstStyle/>
          <a:p>
            <a:pPr marL="0" indent="0">
              <a:buNone/>
            </a:pPr>
            <a:r>
              <a:rPr lang="en-US" sz="3000" b="1" dirty="0">
                <a:solidFill>
                  <a:srgbClr val="002D59"/>
                </a:solidFill>
                <a:latin typeface="Roboto" pitchFamily="34" charset="0"/>
                <a:ea typeface="Roboto" pitchFamily="34" charset="-122"/>
                <a:cs typeface="Roboto" pitchFamily="34" charset="-120"/>
              </a:rPr>
              <a:t>From an annual report </a:t>
            </a:r>
            <a:r>
              <a:rPr lang="en-US" sz="3000" b="1" dirty="0">
                <a:solidFill>
                  <a:srgbClr val="1C82A8"/>
                </a:solidFill>
                <a:latin typeface="Roboto" pitchFamily="34" charset="0"/>
                <a:ea typeface="Roboto" pitchFamily="34" charset="-122"/>
                <a:cs typeface="Roboto" pitchFamily="34" charset="-120"/>
              </a:rPr>
              <a:t>to a strategic ecosystem.</a:t>
            </a:r>
            <a:endParaRPr lang="en-US" sz="3000" dirty="0"/>
          </a:p>
        </p:txBody>
      </p:sp>
      <p:sp>
        <p:nvSpPr>
          <p:cNvPr id="4" name="Text 2"/>
          <p:cNvSpPr txBox="1"/>
          <p:nvPr/>
        </p:nvSpPr>
        <p:spPr>
          <a:xfrm>
            <a:off x="822960" y="1965960"/>
            <a:ext cx="5577840" cy="3840480"/>
          </a:xfrm>
          <a:prstGeom prst="rect">
            <a:avLst/>
          </a:prstGeom>
          <a:noFill/>
          <a:ln/>
        </p:spPr>
        <p:txBody>
          <a:bodyPr wrap="square" lIns="0" tIns="0" rIns="0" bIns="0" rtlCol="0" anchor="t"/>
          <a:lstStyle/>
          <a:p>
            <a:pPr marL="0" indent="0">
              <a:lnSpc>
                <a:spcPts val="1900"/>
              </a:lnSpc>
              <a:buNone/>
            </a:pPr>
            <a:r>
              <a:rPr lang="en-US" sz="1250" dirty="0">
                <a:solidFill>
                  <a:srgbClr val="3D4C60"/>
                </a:solidFill>
                <a:latin typeface="Roboto" pitchFamily="34" charset="0"/>
                <a:ea typeface="Roboto" pitchFamily="34" charset="-122"/>
                <a:cs typeface="Roboto" pitchFamily="34" charset="-120"/>
              </a:rPr>
              <a:t>To meet this moment, Jeff Selingo’s </a:t>
            </a:r>
            <a:r>
              <a:rPr lang="en-US" sz="1250" i="1" dirty="0">
                <a:solidFill>
                  <a:srgbClr val="002D59"/>
                </a:solidFill>
                <a:latin typeface="Roboto" pitchFamily="34" charset="0"/>
                <a:ea typeface="Roboto" pitchFamily="34" charset="-122"/>
                <a:cs typeface="Roboto" pitchFamily="34" charset="-120"/>
              </a:rPr>
              <a:t>State of Higher Education</a:t>
            </a:r>
            <a:r>
              <a:rPr lang="en-US" sz="1250" dirty="0">
                <a:solidFill>
                  <a:srgbClr val="002D59"/>
                </a:solidFill>
                <a:latin typeface="Roboto" pitchFamily="34" charset="0"/>
                <a:ea typeface="Roboto" pitchFamily="34" charset="-122"/>
                <a:cs typeface="Roboto" pitchFamily="34" charset="-120"/>
              </a:rPr>
              <a:t> (SOHE)</a:t>
            </a:r>
            <a:r>
              <a:rPr lang="en-US" sz="1250" dirty="0">
                <a:solidFill>
                  <a:srgbClr val="3D4C60"/>
                </a:solidFill>
                <a:latin typeface="Roboto" pitchFamily="34" charset="0"/>
                <a:ea typeface="Roboto" pitchFamily="34" charset="-122"/>
                <a:cs typeface="Roboto" pitchFamily="34" charset="-120"/>
              </a:rPr>
              <a:t> is expanding from a single annual report into a </a:t>
            </a:r>
            <a:r>
              <a:rPr lang="en-US" sz="1250" dirty="0">
                <a:solidFill>
                  <a:srgbClr val="002D59"/>
                </a:solidFill>
                <a:latin typeface="Roboto" pitchFamily="34" charset="0"/>
                <a:ea typeface="Roboto" pitchFamily="34" charset="-122"/>
                <a:cs typeface="Roboto" pitchFamily="34" charset="-120"/>
              </a:rPr>
              <a:t>permanent, year-round strategic ecosystem</a:t>
            </a:r>
            <a:r>
              <a:rPr lang="en-US" sz="1250" dirty="0">
                <a:solidFill>
                  <a:srgbClr val="3D4C60"/>
                </a:solidFill>
                <a:latin typeface="Roboto" pitchFamily="34" charset="0"/>
                <a:ea typeface="Roboto" pitchFamily="34" charset="-122"/>
                <a:cs typeface="Roboto" pitchFamily="34" charset="-120"/>
              </a:rPr>
              <a:t>, anchored by the inaugural, live, and in-person </a:t>
            </a:r>
            <a:r>
              <a:rPr lang="en-US" sz="1250" dirty="0">
                <a:solidFill>
                  <a:srgbClr val="002D59"/>
                </a:solidFill>
                <a:latin typeface="Roboto" pitchFamily="34" charset="0"/>
                <a:ea typeface="Roboto" pitchFamily="34" charset="-122"/>
                <a:cs typeface="Roboto" pitchFamily="34" charset="-120"/>
              </a:rPr>
              <a:t>SOHE ’27.</a:t>
            </a:r>
            <a:endParaRPr lang="en-US" sz="1250" dirty="0"/>
          </a:p>
          <a:p>
            <a:pPr marL="0" indent="0">
              <a:lnSpc>
                <a:spcPts val="1900"/>
              </a:lnSpc>
              <a:buNone/>
            </a:pPr>
            <a:endParaRPr lang="en-US" sz="1250" dirty="0"/>
          </a:p>
          <a:p>
            <a:pPr marL="0" indent="0">
              <a:lnSpc>
                <a:spcPts val="1900"/>
              </a:lnSpc>
              <a:buNone/>
            </a:pPr>
            <a:r>
              <a:rPr lang="en-US" sz="1250" dirty="0">
                <a:solidFill>
                  <a:srgbClr val="3D4C60"/>
                </a:solidFill>
                <a:latin typeface="Roboto" pitchFamily="34" charset="0"/>
                <a:ea typeface="Roboto" pitchFamily="34" charset="-122"/>
                <a:cs typeface="Roboto" pitchFamily="34" charset="-120"/>
              </a:rPr>
              <a:t>Far from a traditional conference, SOHE ’27 is an </a:t>
            </a:r>
            <a:r>
              <a:rPr lang="en-US" sz="1250" dirty="0">
                <a:solidFill>
                  <a:srgbClr val="002D59"/>
                </a:solidFill>
                <a:latin typeface="Roboto" pitchFamily="34" charset="0"/>
                <a:ea typeface="Roboto" pitchFamily="34" charset="-122"/>
                <a:cs typeface="Roboto" pitchFamily="34" charset="-120"/>
              </a:rPr>
              <a:t>invitation-only working group</a:t>
            </a:r>
            <a:r>
              <a:rPr lang="en-US" sz="1250" dirty="0">
                <a:solidFill>
                  <a:srgbClr val="3D4C60"/>
                </a:solidFill>
                <a:latin typeface="Roboto" pitchFamily="34" charset="0"/>
                <a:ea typeface="Roboto" pitchFamily="34" charset="-122"/>
                <a:cs typeface="Roboto" pitchFamily="34" charset="-120"/>
              </a:rPr>
              <a:t> for the leaders who carry ultimate operational responsibility. By bringing peers together, it creates a direct feedback loop: the insights shared in the room </a:t>
            </a:r>
            <a:r>
              <a:rPr lang="en-US" sz="1250" dirty="0">
                <a:solidFill>
                  <a:srgbClr val="002D59"/>
                </a:solidFill>
                <a:latin typeface="Roboto" pitchFamily="34" charset="0"/>
                <a:ea typeface="Roboto" pitchFamily="34" charset="-122"/>
                <a:cs typeface="Roboto" pitchFamily="34" charset="-120"/>
              </a:rPr>
              <a:t>explicitly forge the next edition of the report</a:t>
            </a:r>
            <a:r>
              <a:rPr lang="en-US" sz="1250" dirty="0">
                <a:solidFill>
                  <a:srgbClr val="3D4C60"/>
                </a:solidFill>
                <a:latin typeface="Roboto" pitchFamily="34" charset="0"/>
                <a:ea typeface="Roboto" pitchFamily="34" charset="-122"/>
                <a:cs typeface="Roboto" pitchFamily="34" charset="-120"/>
              </a:rPr>
              <a:t>: an actionable blueprint for an industry under pressure.</a:t>
            </a:r>
            <a:endParaRPr lang="en-US" sz="1250" dirty="0"/>
          </a:p>
        </p:txBody>
      </p:sp>
      <p:pic>
        <p:nvPicPr>
          <p:cNvPr id="5" name="Image 0" descr="loop.png"/>
          <p:cNvPicPr>
            <a:picLocks noChangeAspect="1"/>
          </p:cNvPicPr>
          <p:nvPr/>
        </p:nvPicPr>
        <p:blipFill>
          <a:blip r:embed="rId3"/>
          <a:stretch>
            <a:fillRect/>
          </a:stretch>
        </p:blipFill>
        <p:spPr>
          <a:xfrm>
            <a:off x="6903720" y="1783080"/>
            <a:ext cx="4480560" cy="3465576"/>
          </a:xfrm>
          <a:prstGeom prst="rect">
            <a:avLst/>
          </a:prstGeom>
        </p:spPr>
      </p:pic>
      <p:sp>
        <p:nvSpPr>
          <p:cNvPr id="7" name="Text 3"/>
          <p:cNvSpPr txBox="1"/>
          <p:nvPr/>
        </p:nvSpPr>
        <p:spPr>
          <a:xfrm>
            <a:off x="10911535" y="6254496"/>
            <a:ext cx="457200" cy="237744"/>
          </a:xfrm>
          <a:prstGeom prst="rect">
            <a:avLst/>
          </a:prstGeom>
          <a:noFill/>
          <a:ln/>
        </p:spPr>
        <p:txBody>
          <a:bodyPr wrap="square" lIns="0" tIns="0" rIns="0" bIns="0" rtlCol="0" anchor="ctr"/>
          <a:lstStyle/>
          <a:p>
            <a:pPr marL="0" indent="0" algn="r">
              <a:buNone/>
            </a:pPr>
            <a:r>
              <a:rPr lang="en-US" sz="800" kern="0" spc="200" dirty="0">
                <a:solidFill>
                  <a:srgbClr val="637E99"/>
                </a:solidFill>
                <a:latin typeface="Roboto" pitchFamily="34" charset="0"/>
                <a:ea typeface="Roboto" pitchFamily="34" charset="-122"/>
                <a:cs typeface="Roboto" pitchFamily="34" charset="-120"/>
              </a:rPr>
              <a:t>03</a:t>
            </a:r>
            <a:endParaRPr lang="en-US" sz="800" dirty="0"/>
          </a:p>
        </p:txBody>
      </p:sp>
      <p:pic>
        <p:nvPicPr>
          <p:cNvPr id="8" name="Image 0" descr="a_logod.png">
            <a:extLst>
              <a:ext uri="{FF2B5EF4-FFF2-40B4-BE49-F238E27FC236}">
                <a16:creationId xmlns:a16="http://schemas.microsoft.com/office/drawing/2014/main" id="{5F0C41B9-FBD6-DF00-D5C1-CCBA98E720AB}"/>
              </a:ext>
            </a:extLst>
          </p:cNvPr>
          <p:cNvPicPr>
            <a:picLocks noChangeAspect="1"/>
          </p:cNvPicPr>
          <p:nvPr/>
        </p:nvPicPr>
        <p:blipFill>
          <a:blip r:embed="rId4"/>
          <a:stretch>
            <a:fillRect/>
          </a:stretch>
        </p:blipFill>
        <p:spPr>
          <a:xfrm>
            <a:off x="822960" y="6233778"/>
            <a:ext cx="1807343" cy="25436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22960" y="658368"/>
            <a:ext cx="8229600" cy="274320"/>
          </a:xfrm>
          <a:prstGeom prst="rect">
            <a:avLst/>
          </a:prstGeom>
          <a:noFill/>
          <a:ln/>
        </p:spPr>
        <p:txBody>
          <a:bodyPr wrap="square" lIns="0" tIns="0" rIns="0" bIns="0" rtlCol="0" anchor="ctr"/>
          <a:lstStyle/>
          <a:p>
            <a:pPr marL="0" indent="0">
              <a:buNone/>
            </a:pPr>
            <a:r>
              <a:rPr lang="en-US" sz="1100" b="1" kern="0" spc="400" dirty="0">
                <a:solidFill>
                  <a:srgbClr val="637E99"/>
                </a:solidFill>
                <a:latin typeface="Roboto" pitchFamily="34" charset="0"/>
                <a:ea typeface="Roboto" pitchFamily="34" charset="-122"/>
                <a:cs typeface="Roboto" pitchFamily="34" charset="-120"/>
              </a:rPr>
              <a:t>THE SOHE ’27 EXPERIENCE</a:t>
            </a:r>
            <a:endParaRPr lang="en-US" sz="1100" dirty="0"/>
          </a:p>
        </p:txBody>
      </p:sp>
      <p:sp>
        <p:nvSpPr>
          <p:cNvPr id="3" name="Text 1"/>
          <p:cNvSpPr txBox="1"/>
          <p:nvPr/>
        </p:nvSpPr>
        <p:spPr>
          <a:xfrm>
            <a:off x="822959" y="1005840"/>
            <a:ext cx="10752513" cy="594360"/>
          </a:xfrm>
          <a:prstGeom prst="rect">
            <a:avLst/>
          </a:prstGeom>
          <a:noFill/>
          <a:ln/>
        </p:spPr>
        <p:txBody>
          <a:bodyPr wrap="square" lIns="0" tIns="0" rIns="0" bIns="0" rtlCol="0" anchor="ctr"/>
          <a:lstStyle/>
          <a:p>
            <a:pPr marL="0" indent="0">
              <a:buNone/>
            </a:pPr>
            <a:r>
              <a:rPr lang="en-US" sz="3000" b="1" dirty="0">
                <a:solidFill>
                  <a:srgbClr val="002D59"/>
                </a:solidFill>
                <a:latin typeface="Roboto" pitchFamily="34" charset="0"/>
                <a:ea typeface="Roboto" pitchFamily="34" charset="-122"/>
                <a:cs typeface="Roboto" pitchFamily="34" charset="-120"/>
              </a:rPr>
              <a:t>Twenty-four hours. </a:t>
            </a:r>
            <a:r>
              <a:rPr lang="en-US" sz="3000" b="1" dirty="0">
                <a:solidFill>
                  <a:srgbClr val="1C82A8"/>
                </a:solidFill>
                <a:latin typeface="Roboto" pitchFamily="34" charset="0"/>
                <a:ea typeface="Roboto" pitchFamily="34" charset="-122"/>
                <a:cs typeface="Roboto" pitchFamily="34" charset="-120"/>
              </a:rPr>
              <a:t>Consequential leaders.</a:t>
            </a:r>
            <a:endParaRPr lang="en-US" sz="3000" dirty="0"/>
          </a:p>
        </p:txBody>
      </p:sp>
      <p:sp>
        <p:nvSpPr>
          <p:cNvPr id="4" name="Text 2"/>
          <p:cNvSpPr txBox="1"/>
          <p:nvPr/>
        </p:nvSpPr>
        <p:spPr>
          <a:xfrm>
            <a:off x="822960" y="1691640"/>
            <a:ext cx="10058400" cy="594360"/>
          </a:xfrm>
          <a:prstGeom prst="rect">
            <a:avLst/>
          </a:prstGeom>
          <a:noFill/>
          <a:ln/>
        </p:spPr>
        <p:txBody>
          <a:bodyPr wrap="square" lIns="0" tIns="0" rIns="0" bIns="0" rtlCol="0" anchor="ctr"/>
          <a:lstStyle/>
          <a:p>
            <a:pPr marL="0" indent="0">
              <a:lnSpc>
                <a:spcPts val="1700"/>
              </a:lnSpc>
              <a:buNone/>
            </a:pPr>
            <a:r>
              <a:rPr lang="en-US" sz="1200" dirty="0">
                <a:solidFill>
                  <a:srgbClr val="3D4C60"/>
                </a:solidFill>
                <a:latin typeface="Roboto" pitchFamily="34" charset="0"/>
                <a:ea typeface="Roboto" pitchFamily="34" charset="-122"/>
                <a:cs typeface="Roboto" pitchFamily="34" charset="-120"/>
              </a:rPr>
              <a:t>An immersive, lunch-to-lunch experience combining the caliber of an exclusive executive retreat with the execution focus of an elite working group: structured so a C-suite leader can arrive in the morning and be home the next evening.</a:t>
            </a:r>
            <a:endParaRPr lang="en-US" sz="1200" dirty="0"/>
          </a:p>
        </p:txBody>
      </p:sp>
      <p:sp>
        <p:nvSpPr>
          <p:cNvPr id="5" name="Shape 3"/>
          <p:cNvSpPr/>
          <p:nvPr/>
        </p:nvSpPr>
        <p:spPr>
          <a:xfrm>
            <a:off x="822960" y="2606040"/>
            <a:ext cx="2505456" cy="2331720"/>
          </a:xfrm>
          <a:prstGeom prst="rect">
            <a:avLst/>
          </a:prstGeom>
          <a:solidFill>
            <a:srgbClr val="FFFFFF"/>
          </a:solidFill>
          <a:ln w="12700">
            <a:solidFill>
              <a:srgbClr val="E3E7EC"/>
            </a:solidFill>
            <a:prstDash val="solid"/>
          </a:ln>
        </p:spPr>
        <p:txBody>
          <a:bodyPr/>
          <a:lstStyle/>
          <a:p>
            <a:endParaRPr lang="en-US"/>
          </a:p>
        </p:txBody>
      </p:sp>
      <p:sp>
        <p:nvSpPr>
          <p:cNvPr id="6" name="Shape 4"/>
          <p:cNvSpPr/>
          <p:nvPr/>
        </p:nvSpPr>
        <p:spPr>
          <a:xfrm>
            <a:off x="822960" y="2606040"/>
            <a:ext cx="2505456" cy="45720"/>
          </a:xfrm>
          <a:prstGeom prst="rect">
            <a:avLst/>
          </a:prstGeom>
          <a:solidFill>
            <a:srgbClr val="1C82A8"/>
          </a:solidFill>
          <a:ln/>
        </p:spPr>
        <p:txBody>
          <a:bodyPr/>
          <a:lstStyle/>
          <a:p>
            <a:endParaRPr lang="en-US"/>
          </a:p>
        </p:txBody>
      </p:sp>
      <p:sp>
        <p:nvSpPr>
          <p:cNvPr id="7" name="Text 5"/>
          <p:cNvSpPr txBox="1"/>
          <p:nvPr/>
        </p:nvSpPr>
        <p:spPr>
          <a:xfrm>
            <a:off x="1005840" y="2834640"/>
            <a:ext cx="2139696" cy="228600"/>
          </a:xfrm>
          <a:prstGeom prst="rect">
            <a:avLst/>
          </a:prstGeom>
          <a:noFill/>
          <a:ln/>
        </p:spPr>
        <p:txBody>
          <a:bodyPr wrap="square" lIns="0" tIns="0" rIns="0" bIns="0" rtlCol="0" anchor="ctr"/>
          <a:lstStyle/>
          <a:p>
            <a:pPr marL="0" indent="0">
              <a:buNone/>
            </a:pPr>
            <a:r>
              <a:rPr lang="en-US" sz="900" b="1" kern="0" spc="200" dirty="0">
                <a:solidFill>
                  <a:srgbClr val="1C82A8"/>
                </a:solidFill>
                <a:latin typeface="Roboto" pitchFamily="34" charset="0"/>
                <a:ea typeface="Roboto" pitchFamily="34" charset="-122"/>
                <a:cs typeface="Roboto" pitchFamily="34" charset="-120"/>
              </a:rPr>
              <a:t>DAY ONE · MIDDAY</a:t>
            </a:r>
            <a:endParaRPr lang="en-US" sz="900" dirty="0"/>
          </a:p>
        </p:txBody>
      </p:sp>
      <p:sp>
        <p:nvSpPr>
          <p:cNvPr id="8" name="Text 6"/>
          <p:cNvSpPr txBox="1"/>
          <p:nvPr/>
        </p:nvSpPr>
        <p:spPr>
          <a:xfrm>
            <a:off x="1005840" y="3108960"/>
            <a:ext cx="2139696" cy="320040"/>
          </a:xfrm>
          <a:prstGeom prst="rect">
            <a:avLst/>
          </a:prstGeom>
          <a:noFill/>
          <a:ln/>
        </p:spPr>
        <p:txBody>
          <a:bodyPr wrap="square" lIns="0" tIns="0" rIns="0" bIns="0" rtlCol="0" anchor="ctr"/>
          <a:lstStyle/>
          <a:p>
            <a:pPr marL="0" indent="0">
              <a:buNone/>
            </a:pPr>
            <a:r>
              <a:rPr lang="en-US" sz="1400" b="1" dirty="0">
                <a:solidFill>
                  <a:srgbClr val="002D59"/>
                </a:solidFill>
                <a:latin typeface="Roboto" pitchFamily="34" charset="0"/>
                <a:ea typeface="Roboto" pitchFamily="34" charset="-122"/>
                <a:cs typeface="Roboto" pitchFamily="34" charset="-120"/>
              </a:rPr>
              <a:t>The opening table</a:t>
            </a:r>
            <a:endParaRPr lang="en-US" sz="1400" dirty="0"/>
          </a:p>
        </p:txBody>
      </p:sp>
      <p:sp>
        <p:nvSpPr>
          <p:cNvPr id="9" name="Text 7"/>
          <p:cNvSpPr txBox="1"/>
          <p:nvPr/>
        </p:nvSpPr>
        <p:spPr>
          <a:xfrm>
            <a:off x="1005840" y="3474720"/>
            <a:ext cx="2139696" cy="1280160"/>
          </a:xfrm>
          <a:prstGeom prst="rect">
            <a:avLst/>
          </a:prstGeom>
          <a:noFill/>
          <a:ln/>
        </p:spPr>
        <p:txBody>
          <a:bodyPr wrap="square" lIns="0" tIns="0" rIns="0" bIns="0" rtlCol="0" anchor="t"/>
          <a:lstStyle/>
          <a:p>
            <a:pPr marL="0" indent="0">
              <a:lnSpc>
                <a:spcPts val="1500"/>
              </a:lnSpc>
              <a:buNone/>
            </a:pPr>
            <a:r>
              <a:rPr lang="en-US" sz="1050" dirty="0">
                <a:solidFill>
                  <a:srgbClr val="3D4C60"/>
                </a:solidFill>
                <a:latin typeface="Roboto" pitchFamily="34" charset="0"/>
                <a:ea typeface="Roboto" pitchFamily="34" charset="-122"/>
                <a:cs typeface="Roboto" pitchFamily="34" charset="-120"/>
              </a:rPr>
              <a:t>The convening begins over a working lunch: the state of the sector, framed by Jeff Selingo, and the questions the room is there to answer.</a:t>
            </a:r>
            <a:endParaRPr lang="en-US" sz="1050" dirty="0"/>
          </a:p>
        </p:txBody>
      </p:sp>
      <p:sp>
        <p:nvSpPr>
          <p:cNvPr id="10" name="Shape 8"/>
          <p:cNvSpPr/>
          <p:nvPr/>
        </p:nvSpPr>
        <p:spPr>
          <a:xfrm>
            <a:off x="3502152" y="2606040"/>
            <a:ext cx="2505456" cy="2331720"/>
          </a:xfrm>
          <a:prstGeom prst="rect">
            <a:avLst/>
          </a:prstGeom>
          <a:solidFill>
            <a:srgbClr val="FFFFFF"/>
          </a:solidFill>
          <a:ln w="12700">
            <a:solidFill>
              <a:srgbClr val="E3E7EC"/>
            </a:solidFill>
            <a:prstDash val="solid"/>
          </a:ln>
        </p:spPr>
        <p:txBody>
          <a:bodyPr/>
          <a:lstStyle/>
          <a:p>
            <a:endParaRPr lang="en-US"/>
          </a:p>
        </p:txBody>
      </p:sp>
      <p:sp>
        <p:nvSpPr>
          <p:cNvPr id="11" name="Shape 9"/>
          <p:cNvSpPr/>
          <p:nvPr/>
        </p:nvSpPr>
        <p:spPr>
          <a:xfrm>
            <a:off x="3502152" y="2606040"/>
            <a:ext cx="2505456" cy="45720"/>
          </a:xfrm>
          <a:prstGeom prst="rect">
            <a:avLst/>
          </a:prstGeom>
          <a:solidFill>
            <a:srgbClr val="1C82A8"/>
          </a:solidFill>
          <a:ln/>
        </p:spPr>
        <p:txBody>
          <a:bodyPr/>
          <a:lstStyle/>
          <a:p>
            <a:endParaRPr lang="en-US"/>
          </a:p>
        </p:txBody>
      </p:sp>
      <p:sp>
        <p:nvSpPr>
          <p:cNvPr id="12" name="Text 10"/>
          <p:cNvSpPr txBox="1"/>
          <p:nvPr/>
        </p:nvSpPr>
        <p:spPr>
          <a:xfrm>
            <a:off x="3685032" y="2834640"/>
            <a:ext cx="2139696" cy="228600"/>
          </a:xfrm>
          <a:prstGeom prst="rect">
            <a:avLst/>
          </a:prstGeom>
          <a:noFill/>
          <a:ln/>
        </p:spPr>
        <p:txBody>
          <a:bodyPr wrap="square" lIns="0" tIns="0" rIns="0" bIns="0" rtlCol="0" anchor="ctr"/>
          <a:lstStyle/>
          <a:p>
            <a:pPr marL="0" indent="0">
              <a:buNone/>
            </a:pPr>
            <a:r>
              <a:rPr lang="en-US" sz="900" b="1" kern="0" spc="200" dirty="0">
                <a:solidFill>
                  <a:srgbClr val="1C82A8"/>
                </a:solidFill>
                <a:latin typeface="Roboto" pitchFamily="34" charset="0"/>
                <a:ea typeface="Roboto" pitchFamily="34" charset="-122"/>
                <a:cs typeface="Roboto" pitchFamily="34" charset="-120"/>
              </a:rPr>
              <a:t>DAY ONE · AFTERNOON</a:t>
            </a:r>
            <a:endParaRPr lang="en-US" sz="900" dirty="0"/>
          </a:p>
        </p:txBody>
      </p:sp>
      <p:sp>
        <p:nvSpPr>
          <p:cNvPr id="13" name="Text 11"/>
          <p:cNvSpPr txBox="1"/>
          <p:nvPr/>
        </p:nvSpPr>
        <p:spPr>
          <a:xfrm>
            <a:off x="3685032" y="3108960"/>
            <a:ext cx="2139696" cy="320040"/>
          </a:xfrm>
          <a:prstGeom prst="rect">
            <a:avLst/>
          </a:prstGeom>
          <a:noFill/>
          <a:ln/>
        </p:spPr>
        <p:txBody>
          <a:bodyPr wrap="square" lIns="0" tIns="0" rIns="0" bIns="0" rtlCol="0" anchor="ctr"/>
          <a:lstStyle/>
          <a:p>
            <a:pPr marL="0" indent="0">
              <a:buNone/>
            </a:pPr>
            <a:r>
              <a:rPr lang="en-US" sz="1400" b="1" dirty="0">
                <a:solidFill>
                  <a:srgbClr val="002D59"/>
                </a:solidFill>
                <a:latin typeface="Roboto" pitchFamily="34" charset="0"/>
                <a:ea typeface="Roboto" pitchFamily="34" charset="-122"/>
                <a:cs typeface="Roboto" pitchFamily="34" charset="-120"/>
              </a:rPr>
              <a:t>The working sessions</a:t>
            </a:r>
            <a:endParaRPr lang="en-US" sz="1400" dirty="0"/>
          </a:p>
        </p:txBody>
      </p:sp>
      <p:sp>
        <p:nvSpPr>
          <p:cNvPr id="14" name="Text 12"/>
          <p:cNvSpPr txBox="1"/>
          <p:nvPr/>
        </p:nvSpPr>
        <p:spPr>
          <a:xfrm>
            <a:off x="3685032" y="3474720"/>
            <a:ext cx="2139696" cy="1280160"/>
          </a:xfrm>
          <a:prstGeom prst="rect">
            <a:avLst/>
          </a:prstGeom>
          <a:noFill/>
          <a:ln/>
        </p:spPr>
        <p:txBody>
          <a:bodyPr wrap="square" lIns="0" tIns="0" rIns="0" bIns="0" rtlCol="0" anchor="t"/>
          <a:lstStyle/>
          <a:p>
            <a:pPr marL="0" indent="0">
              <a:lnSpc>
                <a:spcPts val="1500"/>
              </a:lnSpc>
              <a:buNone/>
            </a:pPr>
            <a:r>
              <a:rPr lang="en-US" sz="1050" dirty="0">
                <a:solidFill>
                  <a:srgbClr val="3D4C60"/>
                </a:solidFill>
                <a:latin typeface="Roboto" pitchFamily="34" charset="0"/>
                <a:ea typeface="Roboto" pitchFamily="34" charset="-122"/>
                <a:cs typeface="Roboto" pitchFamily="34" charset="-120"/>
              </a:rPr>
              <a:t>Structured conversations and private working groups across six interconnected themes, plus an optional site visit to a nearby innovation setting.</a:t>
            </a:r>
            <a:endParaRPr lang="en-US" sz="1050" dirty="0"/>
          </a:p>
        </p:txBody>
      </p:sp>
      <p:sp>
        <p:nvSpPr>
          <p:cNvPr id="15" name="Shape 13"/>
          <p:cNvSpPr/>
          <p:nvPr/>
        </p:nvSpPr>
        <p:spPr>
          <a:xfrm>
            <a:off x="6181344" y="2606040"/>
            <a:ext cx="2505456" cy="2331720"/>
          </a:xfrm>
          <a:prstGeom prst="rect">
            <a:avLst/>
          </a:prstGeom>
          <a:solidFill>
            <a:srgbClr val="FFFFFF"/>
          </a:solidFill>
          <a:ln w="12700">
            <a:solidFill>
              <a:srgbClr val="E3E7EC"/>
            </a:solidFill>
            <a:prstDash val="solid"/>
          </a:ln>
        </p:spPr>
        <p:txBody>
          <a:bodyPr/>
          <a:lstStyle/>
          <a:p>
            <a:endParaRPr lang="en-US"/>
          </a:p>
        </p:txBody>
      </p:sp>
      <p:sp>
        <p:nvSpPr>
          <p:cNvPr id="16" name="Shape 14"/>
          <p:cNvSpPr/>
          <p:nvPr/>
        </p:nvSpPr>
        <p:spPr>
          <a:xfrm>
            <a:off x="6181344" y="2606040"/>
            <a:ext cx="2505456" cy="45720"/>
          </a:xfrm>
          <a:prstGeom prst="rect">
            <a:avLst/>
          </a:prstGeom>
          <a:solidFill>
            <a:srgbClr val="59AAA8"/>
          </a:solidFill>
          <a:ln/>
        </p:spPr>
        <p:txBody>
          <a:bodyPr/>
          <a:lstStyle/>
          <a:p>
            <a:endParaRPr lang="en-US"/>
          </a:p>
        </p:txBody>
      </p:sp>
      <p:sp>
        <p:nvSpPr>
          <p:cNvPr id="17" name="Text 15"/>
          <p:cNvSpPr txBox="1"/>
          <p:nvPr/>
        </p:nvSpPr>
        <p:spPr>
          <a:xfrm>
            <a:off x="6364224" y="2834640"/>
            <a:ext cx="2139696" cy="228600"/>
          </a:xfrm>
          <a:prstGeom prst="rect">
            <a:avLst/>
          </a:prstGeom>
          <a:noFill/>
          <a:ln/>
        </p:spPr>
        <p:txBody>
          <a:bodyPr wrap="square" lIns="0" tIns="0" rIns="0" bIns="0" rtlCol="0" anchor="ctr"/>
          <a:lstStyle/>
          <a:p>
            <a:pPr marL="0" indent="0">
              <a:buNone/>
            </a:pPr>
            <a:r>
              <a:rPr lang="en-US" sz="900" b="1" kern="0" spc="200" dirty="0">
                <a:solidFill>
                  <a:srgbClr val="2E7D78"/>
                </a:solidFill>
                <a:latin typeface="Roboto" pitchFamily="34" charset="0"/>
                <a:ea typeface="Roboto" pitchFamily="34" charset="-122"/>
                <a:cs typeface="Roboto" pitchFamily="34" charset="-120"/>
              </a:rPr>
              <a:t>DAY ONE · EVENING</a:t>
            </a:r>
            <a:endParaRPr lang="en-US" sz="900" dirty="0"/>
          </a:p>
        </p:txBody>
      </p:sp>
      <p:sp>
        <p:nvSpPr>
          <p:cNvPr id="18" name="Text 16"/>
          <p:cNvSpPr txBox="1"/>
          <p:nvPr/>
        </p:nvSpPr>
        <p:spPr>
          <a:xfrm>
            <a:off x="6364224" y="3108960"/>
            <a:ext cx="2139696" cy="320040"/>
          </a:xfrm>
          <a:prstGeom prst="rect">
            <a:avLst/>
          </a:prstGeom>
          <a:noFill/>
          <a:ln/>
        </p:spPr>
        <p:txBody>
          <a:bodyPr wrap="square" lIns="0" tIns="0" rIns="0" bIns="0" rtlCol="0" anchor="ctr"/>
          <a:lstStyle/>
          <a:p>
            <a:pPr marL="0" indent="0">
              <a:buNone/>
            </a:pPr>
            <a:r>
              <a:rPr lang="en-US" sz="1400" b="1" dirty="0">
                <a:solidFill>
                  <a:srgbClr val="002D59"/>
                </a:solidFill>
                <a:latin typeface="Roboto" pitchFamily="34" charset="0"/>
                <a:ea typeface="Roboto" pitchFamily="34" charset="-122"/>
                <a:cs typeface="Roboto" pitchFamily="34" charset="-120"/>
              </a:rPr>
              <a:t>The salon evening</a:t>
            </a:r>
            <a:endParaRPr lang="en-US" sz="1400" dirty="0"/>
          </a:p>
        </p:txBody>
      </p:sp>
      <p:sp>
        <p:nvSpPr>
          <p:cNvPr id="19" name="Text 17"/>
          <p:cNvSpPr txBox="1"/>
          <p:nvPr/>
        </p:nvSpPr>
        <p:spPr>
          <a:xfrm>
            <a:off x="6364224" y="3474720"/>
            <a:ext cx="2139696" cy="1280160"/>
          </a:xfrm>
          <a:prstGeom prst="rect">
            <a:avLst/>
          </a:prstGeom>
          <a:noFill/>
          <a:ln/>
        </p:spPr>
        <p:txBody>
          <a:bodyPr wrap="square" lIns="0" tIns="0" rIns="0" bIns="0" rtlCol="0" anchor="t"/>
          <a:lstStyle/>
          <a:p>
            <a:pPr marL="0" indent="0">
              <a:lnSpc>
                <a:spcPts val="1500"/>
              </a:lnSpc>
              <a:buNone/>
            </a:pPr>
            <a:r>
              <a:rPr lang="en-US" sz="1050" dirty="0">
                <a:solidFill>
                  <a:srgbClr val="3D4C60"/>
                </a:solidFill>
                <a:latin typeface="Roboto" pitchFamily="34" charset="0"/>
                <a:ea typeface="Roboto" pitchFamily="34" charset="-122"/>
                <a:cs typeface="Roboto" pitchFamily="34" charset="-120"/>
              </a:rPr>
              <a:t>Off-the-record salon dinners and receptions built for candid peer conversation, hosted with Founding Partners.</a:t>
            </a:r>
            <a:endParaRPr lang="en-US" sz="1050" dirty="0"/>
          </a:p>
        </p:txBody>
      </p:sp>
      <p:sp>
        <p:nvSpPr>
          <p:cNvPr id="20" name="Shape 18"/>
          <p:cNvSpPr/>
          <p:nvPr/>
        </p:nvSpPr>
        <p:spPr>
          <a:xfrm>
            <a:off x="8860536" y="2606040"/>
            <a:ext cx="2505456" cy="2331720"/>
          </a:xfrm>
          <a:prstGeom prst="rect">
            <a:avLst/>
          </a:prstGeom>
          <a:solidFill>
            <a:srgbClr val="FFFFFF"/>
          </a:solidFill>
          <a:ln w="12700">
            <a:solidFill>
              <a:srgbClr val="E3E7EC"/>
            </a:solidFill>
            <a:prstDash val="solid"/>
          </a:ln>
        </p:spPr>
        <p:txBody>
          <a:bodyPr/>
          <a:lstStyle/>
          <a:p>
            <a:endParaRPr lang="en-US"/>
          </a:p>
        </p:txBody>
      </p:sp>
      <p:sp>
        <p:nvSpPr>
          <p:cNvPr id="21" name="Shape 19"/>
          <p:cNvSpPr/>
          <p:nvPr/>
        </p:nvSpPr>
        <p:spPr>
          <a:xfrm>
            <a:off x="8860536" y="2606040"/>
            <a:ext cx="2505456" cy="45720"/>
          </a:xfrm>
          <a:prstGeom prst="rect">
            <a:avLst/>
          </a:prstGeom>
          <a:solidFill>
            <a:srgbClr val="59AAA8"/>
          </a:solidFill>
          <a:ln/>
        </p:spPr>
        <p:txBody>
          <a:bodyPr/>
          <a:lstStyle/>
          <a:p>
            <a:endParaRPr lang="en-US"/>
          </a:p>
        </p:txBody>
      </p:sp>
      <p:sp>
        <p:nvSpPr>
          <p:cNvPr id="22" name="Text 20"/>
          <p:cNvSpPr txBox="1"/>
          <p:nvPr/>
        </p:nvSpPr>
        <p:spPr>
          <a:xfrm>
            <a:off x="9043416" y="2834640"/>
            <a:ext cx="2139696" cy="228600"/>
          </a:xfrm>
          <a:prstGeom prst="rect">
            <a:avLst/>
          </a:prstGeom>
          <a:noFill/>
          <a:ln/>
        </p:spPr>
        <p:txBody>
          <a:bodyPr wrap="square" lIns="0" tIns="0" rIns="0" bIns="0" rtlCol="0" anchor="ctr"/>
          <a:lstStyle/>
          <a:p>
            <a:pPr marL="0" indent="0">
              <a:buNone/>
            </a:pPr>
            <a:r>
              <a:rPr lang="en-US" sz="900" b="1" kern="0" spc="200" dirty="0">
                <a:solidFill>
                  <a:srgbClr val="2E7D78"/>
                </a:solidFill>
                <a:latin typeface="Roboto" pitchFamily="34" charset="0"/>
                <a:ea typeface="Roboto" pitchFamily="34" charset="-122"/>
                <a:cs typeface="Roboto" pitchFamily="34" charset="-120"/>
              </a:rPr>
              <a:t>DAY TWO · MORNING</a:t>
            </a:r>
            <a:endParaRPr lang="en-US" sz="900" dirty="0"/>
          </a:p>
        </p:txBody>
      </p:sp>
      <p:sp>
        <p:nvSpPr>
          <p:cNvPr id="23" name="Text 21"/>
          <p:cNvSpPr txBox="1"/>
          <p:nvPr/>
        </p:nvSpPr>
        <p:spPr>
          <a:xfrm>
            <a:off x="9043416" y="3108960"/>
            <a:ext cx="2139696" cy="320040"/>
          </a:xfrm>
          <a:prstGeom prst="rect">
            <a:avLst/>
          </a:prstGeom>
          <a:noFill/>
          <a:ln/>
        </p:spPr>
        <p:txBody>
          <a:bodyPr wrap="square" lIns="0" tIns="0" rIns="0" bIns="0" rtlCol="0" anchor="ctr"/>
          <a:lstStyle/>
          <a:p>
            <a:pPr marL="0" indent="0">
              <a:buNone/>
            </a:pPr>
            <a:r>
              <a:rPr lang="en-US" sz="1400" b="1" dirty="0">
                <a:solidFill>
                  <a:srgbClr val="002D59"/>
                </a:solidFill>
                <a:latin typeface="Roboto" pitchFamily="34" charset="0"/>
                <a:ea typeface="Roboto" pitchFamily="34" charset="-122"/>
                <a:cs typeface="Roboto" pitchFamily="34" charset="-120"/>
              </a:rPr>
              <a:t>The blueprint</a:t>
            </a:r>
            <a:endParaRPr lang="en-US" sz="1400" dirty="0"/>
          </a:p>
        </p:txBody>
      </p:sp>
      <p:sp>
        <p:nvSpPr>
          <p:cNvPr id="24" name="Text 22"/>
          <p:cNvSpPr txBox="1"/>
          <p:nvPr/>
        </p:nvSpPr>
        <p:spPr>
          <a:xfrm>
            <a:off x="9043416" y="3474720"/>
            <a:ext cx="2139696" cy="1280160"/>
          </a:xfrm>
          <a:prstGeom prst="rect">
            <a:avLst/>
          </a:prstGeom>
          <a:noFill/>
          <a:ln/>
        </p:spPr>
        <p:txBody>
          <a:bodyPr wrap="square" lIns="0" tIns="0" rIns="0" bIns="0" rtlCol="0" anchor="t"/>
          <a:lstStyle/>
          <a:p>
            <a:pPr marL="0" indent="0">
              <a:lnSpc>
                <a:spcPts val="1500"/>
              </a:lnSpc>
              <a:buNone/>
            </a:pPr>
            <a:r>
              <a:rPr lang="en-US" sz="1050" dirty="0">
                <a:solidFill>
                  <a:srgbClr val="3D4C60"/>
                </a:solidFill>
                <a:latin typeface="Roboto" pitchFamily="34" charset="0"/>
                <a:ea typeface="Roboto" pitchFamily="34" charset="-122"/>
                <a:cs typeface="Roboto" pitchFamily="34" charset="-120"/>
              </a:rPr>
              <a:t>The room consolidates what it learned; a closing lunch sets the agenda that shapes the SOHE 2027 report.</a:t>
            </a:r>
            <a:endParaRPr lang="en-US" sz="1050" dirty="0"/>
          </a:p>
        </p:txBody>
      </p:sp>
      <p:sp>
        <p:nvSpPr>
          <p:cNvPr id="25" name="Shape 23"/>
          <p:cNvSpPr/>
          <p:nvPr/>
        </p:nvSpPr>
        <p:spPr>
          <a:xfrm>
            <a:off x="822960" y="5349240"/>
            <a:ext cx="1760220" cy="384048"/>
          </a:xfrm>
          <a:prstGeom prst="roundRect">
            <a:avLst>
              <a:gd name="adj" fmla="val 50000"/>
            </a:avLst>
          </a:prstGeom>
          <a:solidFill>
            <a:srgbClr val="F7F8F9"/>
          </a:solidFill>
          <a:ln w="12700">
            <a:solidFill>
              <a:srgbClr val="E3E7EC"/>
            </a:solidFill>
            <a:prstDash val="solid"/>
          </a:ln>
        </p:spPr>
        <p:txBody>
          <a:bodyPr/>
          <a:lstStyle/>
          <a:p>
            <a:endParaRPr lang="en-US"/>
          </a:p>
        </p:txBody>
      </p:sp>
      <p:sp>
        <p:nvSpPr>
          <p:cNvPr id="26" name="Text 24"/>
          <p:cNvSpPr txBox="1"/>
          <p:nvPr/>
        </p:nvSpPr>
        <p:spPr>
          <a:xfrm>
            <a:off x="822960" y="5349240"/>
            <a:ext cx="1760220" cy="384048"/>
          </a:xfrm>
          <a:prstGeom prst="rect">
            <a:avLst/>
          </a:prstGeom>
          <a:noFill/>
          <a:ln/>
        </p:spPr>
        <p:txBody>
          <a:bodyPr wrap="square" lIns="0" tIns="0" rIns="0" bIns="0" rtlCol="0" anchor="ctr"/>
          <a:lstStyle/>
          <a:p>
            <a:pPr marL="0" indent="0" algn="ctr">
              <a:buNone/>
            </a:pPr>
            <a:r>
              <a:rPr lang="en-US" sz="950" b="1" kern="0" spc="100" dirty="0">
                <a:solidFill>
                  <a:srgbClr val="002D59"/>
                </a:solidFill>
                <a:latin typeface="Roboto" pitchFamily="34" charset="0"/>
                <a:ea typeface="Roboto" pitchFamily="34" charset="-122"/>
                <a:cs typeface="Roboto" pitchFamily="34" charset="-120"/>
              </a:rPr>
              <a:t>INVITATION ONLY</a:t>
            </a:r>
            <a:endParaRPr lang="en-US" sz="950" dirty="0"/>
          </a:p>
        </p:txBody>
      </p:sp>
      <p:sp>
        <p:nvSpPr>
          <p:cNvPr id="27" name="Shape 25"/>
          <p:cNvSpPr/>
          <p:nvPr/>
        </p:nvSpPr>
        <p:spPr>
          <a:xfrm>
            <a:off x="2747772" y="5349240"/>
            <a:ext cx="3845052" cy="384048"/>
          </a:xfrm>
          <a:prstGeom prst="roundRect">
            <a:avLst>
              <a:gd name="adj" fmla="val 50000"/>
            </a:avLst>
          </a:prstGeom>
          <a:solidFill>
            <a:srgbClr val="F7F8F9"/>
          </a:solidFill>
          <a:ln w="12700">
            <a:solidFill>
              <a:srgbClr val="E3E7EC"/>
            </a:solidFill>
            <a:prstDash val="solid"/>
          </a:ln>
        </p:spPr>
        <p:txBody>
          <a:bodyPr/>
          <a:lstStyle/>
          <a:p>
            <a:endParaRPr lang="en-US"/>
          </a:p>
        </p:txBody>
      </p:sp>
      <p:sp>
        <p:nvSpPr>
          <p:cNvPr id="28" name="Text 26"/>
          <p:cNvSpPr txBox="1"/>
          <p:nvPr/>
        </p:nvSpPr>
        <p:spPr>
          <a:xfrm>
            <a:off x="2747772" y="5349240"/>
            <a:ext cx="3845052" cy="384048"/>
          </a:xfrm>
          <a:prstGeom prst="rect">
            <a:avLst/>
          </a:prstGeom>
          <a:noFill/>
          <a:ln/>
        </p:spPr>
        <p:txBody>
          <a:bodyPr wrap="square" lIns="0" tIns="0" rIns="0" bIns="0" rtlCol="0" anchor="ctr"/>
          <a:lstStyle/>
          <a:p>
            <a:pPr marL="0" indent="0" algn="ctr">
              <a:buNone/>
            </a:pPr>
            <a:r>
              <a:rPr lang="en-US" sz="950" b="1" kern="0" spc="100" dirty="0">
                <a:solidFill>
                  <a:srgbClr val="002D59"/>
                </a:solidFill>
                <a:latin typeface="Roboto" pitchFamily="34" charset="0"/>
                <a:ea typeface="Roboto" pitchFamily="34" charset="-122"/>
                <a:cs typeface="Roboto" pitchFamily="34" charset="-120"/>
              </a:rPr>
              <a:t>PRESIDENTS, TRUSTEES, C-SUITE &amp; INDUSTRY LEADERS</a:t>
            </a:r>
            <a:endParaRPr lang="en-US" sz="950" dirty="0"/>
          </a:p>
        </p:txBody>
      </p:sp>
      <p:sp>
        <p:nvSpPr>
          <p:cNvPr id="29" name="Shape 27"/>
          <p:cNvSpPr/>
          <p:nvPr/>
        </p:nvSpPr>
        <p:spPr>
          <a:xfrm>
            <a:off x="6757416" y="5349240"/>
            <a:ext cx="1673352" cy="384048"/>
          </a:xfrm>
          <a:prstGeom prst="roundRect">
            <a:avLst>
              <a:gd name="adj" fmla="val 50000"/>
            </a:avLst>
          </a:prstGeom>
          <a:solidFill>
            <a:srgbClr val="F7F8F9"/>
          </a:solidFill>
          <a:ln w="12700">
            <a:solidFill>
              <a:srgbClr val="E3E7EC"/>
            </a:solidFill>
            <a:prstDash val="solid"/>
          </a:ln>
        </p:spPr>
        <p:txBody>
          <a:bodyPr/>
          <a:lstStyle/>
          <a:p>
            <a:endParaRPr lang="en-US"/>
          </a:p>
        </p:txBody>
      </p:sp>
      <p:sp>
        <p:nvSpPr>
          <p:cNvPr id="30" name="Text 28"/>
          <p:cNvSpPr txBox="1"/>
          <p:nvPr/>
        </p:nvSpPr>
        <p:spPr>
          <a:xfrm>
            <a:off x="6757416" y="5349240"/>
            <a:ext cx="1673352" cy="384048"/>
          </a:xfrm>
          <a:prstGeom prst="rect">
            <a:avLst/>
          </a:prstGeom>
          <a:noFill/>
          <a:ln/>
        </p:spPr>
        <p:txBody>
          <a:bodyPr wrap="square" lIns="0" tIns="0" rIns="0" bIns="0" rtlCol="0" anchor="ctr"/>
          <a:lstStyle/>
          <a:p>
            <a:pPr marL="0" indent="0" algn="ctr">
              <a:buNone/>
            </a:pPr>
            <a:r>
              <a:rPr lang="en-US" sz="950" b="1" kern="0" spc="100" dirty="0">
                <a:solidFill>
                  <a:srgbClr val="002D59"/>
                </a:solidFill>
                <a:latin typeface="Roboto" pitchFamily="34" charset="0"/>
                <a:ea typeface="Roboto" pitchFamily="34" charset="-122"/>
                <a:cs typeface="Roboto" pitchFamily="34" charset="-120"/>
              </a:rPr>
              <a:t>LATE JULY 2027</a:t>
            </a:r>
            <a:endParaRPr lang="en-US" sz="950" dirty="0"/>
          </a:p>
        </p:txBody>
      </p:sp>
      <p:sp>
        <p:nvSpPr>
          <p:cNvPr id="31" name="Shape 29"/>
          <p:cNvSpPr/>
          <p:nvPr/>
        </p:nvSpPr>
        <p:spPr>
          <a:xfrm>
            <a:off x="8595360" y="5349240"/>
            <a:ext cx="2194560" cy="384048"/>
          </a:xfrm>
          <a:prstGeom prst="roundRect">
            <a:avLst>
              <a:gd name="adj" fmla="val 50000"/>
            </a:avLst>
          </a:prstGeom>
          <a:solidFill>
            <a:srgbClr val="F7F8F9"/>
          </a:solidFill>
          <a:ln w="12700">
            <a:solidFill>
              <a:srgbClr val="E3E7EC"/>
            </a:solidFill>
            <a:prstDash val="solid"/>
          </a:ln>
        </p:spPr>
        <p:txBody>
          <a:bodyPr/>
          <a:lstStyle/>
          <a:p>
            <a:endParaRPr lang="en-US"/>
          </a:p>
        </p:txBody>
      </p:sp>
      <p:sp>
        <p:nvSpPr>
          <p:cNvPr id="32" name="Text 30"/>
          <p:cNvSpPr txBox="1"/>
          <p:nvPr/>
        </p:nvSpPr>
        <p:spPr>
          <a:xfrm>
            <a:off x="8595360" y="5349240"/>
            <a:ext cx="2194560" cy="384048"/>
          </a:xfrm>
          <a:prstGeom prst="rect">
            <a:avLst/>
          </a:prstGeom>
          <a:noFill/>
          <a:ln/>
        </p:spPr>
        <p:txBody>
          <a:bodyPr wrap="square" lIns="0" tIns="0" rIns="0" bIns="0" rtlCol="0" anchor="ctr"/>
          <a:lstStyle/>
          <a:p>
            <a:pPr marL="0" indent="0" algn="ctr">
              <a:buNone/>
            </a:pPr>
            <a:r>
              <a:rPr lang="en-US" sz="950" b="1" kern="0" spc="100" dirty="0">
                <a:solidFill>
                  <a:srgbClr val="002D59"/>
                </a:solidFill>
                <a:latin typeface="Roboto" pitchFamily="34" charset="0"/>
                <a:ea typeface="Roboto" pitchFamily="34" charset="-122"/>
                <a:cs typeface="Roboto" pitchFamily="34" charset="-120"/>
              </a:rPr>
              <a:t>CITY TO BE ANNOUNCED</a:t>
            </a:r>
            <a:endParaRPr lang="en-US" sz="950" dirty="0"/>
          </a:p>
        </p:txBody>
      </p:sp>
      <p:sp>
        <p:nvSpPr>
          <p:cNvPr id="34" name="Text 31"/>
          <p:cNvSpPr txBox="1"/>
          <p:nvPr/>
        </p:nvSpPr>
        <p:spPr>
          <a:xfrm>
            <a:off x="10911535" y="6254496"/>
            <a:ext cx="457200" cy="237744"/>
          </a:xfrm>
          <a:prstGeom prst="rect">
            <a:avLst/>
          </a:prstGeom>
          <a:noFill/>
          <a:ln/>
        </p:spPr>
        <p:txBody>
          <a:bodyPr wrap="square" lIns="0" tIns="0" rIns="0" bIns="0" rtlCol="0" anchor="ctr"/>
          <a:lstStyle/>
          <a:p>
            <a:pPr marL="0" indent="0" algn="r">
              <a:buNone/>
            </a:pPr>
            <a:r>
              <a:rPr lang="en-US" sz="800" kern="0" spc="200" dirty="0">
                <a:solidFill>
                  <a:srgbClr val="637E99"/>
                </a:solidFill>
                <a:latin typeface="Roboto" pitchFamily="34" charset="0"/>
                <a:ea typeface="Roboto" pitchFamily="34" charset="-122"/>
                <a:cs typeface="Roboto" pitchFamily="34" charset="-120"/>
              </a:rPr>
              <a:t>04</a:t>
            </a:r>
            <a:endParaRPr lang="en-US" sz="800" dirty="0"/>
          </a:p>
        </p:txBody>
      </p:sp>
      <p:pic>
        <p:nvPicPr>
          <p:cNvPr id="35" name="Image 0" descr="a_logod.png">
            <a:extLst>
              <a:ext uri="{FF2B5EF4-FFF2-40B4-BE49-F238E27FC236}">
                <a16:creationId xmlns:a16="http://schemas.microsoft.com/office/drawing/2014/main" id="{CCDF0171-35B1-B0CB-C2CD-6F2A71DB8B5B}"/>
              </a:ext>
            </a:extLst>
          </p:cNvPr>
          <p:cNvPicPr>
            <a:picLocks noChangeAspect="1"/>
          </p:cNvPicPr>
          <p:nvPr/>
        </p:nvPicPr>
        <p:blipFill>
          <a:blip r:embed="rId4"/>
          <a:stretch>
            <a:fillRect/>
          </a:stretch>
        </p:blipFill>
        <p:spPr>
          <a:xfrm>
            <a:off x="822960" y="6233778"/>
            <a:ext cx="1807343" cy="254367"/>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22960" y="658368"/>
            <a:ext cx="8229600" cy="274320"/>
          </a:xfrm>
          <a:prstGeom prst="rect">
            <a:avLst/>
          </a:prstGeom>
          <a:noFill/>
          <a:ln/>
        </p:spPr>
        <p:txBody>
          <a:bodyPr wrap="square" lIns="0" tIns="0" rIns="0" bIns="0" rtlCol="0" anchor="ctr"/>
          <a:lstStyle/>
          <a:p>
            <a:pPr marL="0" indent="0">
              <a:buNone/>
            </a:pPr>
            <a:r>
              <a:rPr lang="en-US" sz="1100" b="1" kern="0" spc="400" dirty="0">
                <a:solidFill>
                  <a:srgbClr val="637E99"/>
                </a:solidFill>
                <a:latin typeface="Roboto" pitchFamily="34" charset="0"/>
                <a:ea typeface="Roboto" pitchFamily="34" charset="-122"/>
                <a:cs typeface="Roboto" pitchFamily="34" charset="-120"/>
              </a:rPr>
              <a:t>SIX INTERCONNECTED THEMES</a:t>
            </a:r>
            <a:endParaRPr lang="en-US" sz="1100" dirty="0"/>
          </a:p>
        </p:txBody>
      </p:sp>
      <p:sp>
        <p:nvSpPr>
          <p:cNvPr id="3" name="Text 1"/>
          <p:cNvSpPr txBox="1"/>
          <p:nvPr/>
        </p:nvSpPr>
        <p:spPr>
          <a:xfrm>
            <a:off x="822960" y="987552"/>
            <a:ext cx="10515600" cy="548640"/>
          </a:xfrm>
          <a:prstGeom prst="rect">
            <a:avLst/>
          </a:prstGeom>
          <a:noFill/>
          <a:ln/>
        </p:spPr>
        <p:txBody>
          <a:bodyPr wrap="square" lIns="0" tIns="0" rIns="0" bIns="0" rtlCol="0" anchor="ctr"/>
          <a:lstStyle/>
          <a:p>
            <a:pPr marL="0" indent="0">
              <a:buNone/>
            </a:pPr>
            <a:r>
              <a:rPr lang="en-US" sz="2700" b="1" dirty="0">
                <a:solidFill>
                  <a:srgbClr val="002D59"/>
                </a:solidFill>
                <a:latin typeface="Roboto" pitchFamily="34" charset="0"/>
                <a:ea typeface="Roboto" pitchFamily="34" charset="-122"/>
                <a:cs typeface="Roboto" pitchFamily="34" charset="-120"/>
              </a:rPr>
              <a:t>Organized around the sector’s </a:t>
            </a:r>
            <a:r>
              <a:rPr lang="en-US" sz="2700" b="1" dirty="0">
                <a:solidFill>
                  <a:srgbClr val="1C82A8"/>
                </a:solidFill>
                <a:latin typeface="Roboto" pitchFamily="34" charset="0"/>
                <a:ea typeface="Roboto" pitchFamily="34" charset="-122"/>
                <a:cs typeface="Roboto" pitchFamily="34" charset="-120"/>
              </a:rPr>
              <a:t>six hardest questions.</a:t>
            </a:r>
            <a:endParaRPr lang="en-US" sz="2700" dirty="0"/>
          </a:p>
        </p:txBody>
      </p:sp>
      <p:sp>
        <p:nvSpPr>
          <p:cNvPr id="4" name="Shape 2"/>
          <p:cNvSpPr/>
          <p:nvPr/>
        </p:nvSpPr>
        <p:spPr>
          <a:xfrm>
            <a:off x="822960" y="1755648"/>
            <a:ext cx="3392424" cy="1938528"/>
          </a:xfrm>
          <a:prstGeom prst="rect">
            <a:avLst/>
          </a:prstGeom>
          <a:solidFill>
            <a:srgbClr val="FFFFFF"/>
          </a:solidFill>
          <a:ln w="12700">
            <a:solidFill>
              <a:srgbClr val="E3E7EC"/>
            </a:solidFill>
            <a:prstDash val="solid"/>
          </a:ln>
        </p:spPr>
        <p:txBody>
          <a:bodyPr/>
          <a:lstStyle/>
          <a:p>
            <a:endParaRPr lang="en-US"/>
          </a:p>
        </p:txBody>
      </p:sp>
      <p:pic>
        <p:nvPicPr>
          <p:cNvPr id="5" name="Image 0" descr="t1.jpg"/>
          <p:cNvPicPr>
            <a:picLocks noChangeAspect="1"/>
          </p:cNvPicPr>
          <p:nvPr/>
        </p:nvPicPr>
        <p:blipFill>
          <a:blip r:embed="rId3"/>
          <a:srcRect l="977" t="-10122" r="-977" b="-551"/>
          <a:stretch/>
        </p:blipFill>
        <p:spPr>
          <a:xfrm>
            <a:off x="885140" y="1596542"/>
            <a:ext cx="3370478" cy="2042769"/>
          </a:xfrm>
          <a:prstGeom prst="rect">
            <a:avLst/>
          </a:prstGeom>
        </p:spPr>
      </p:pic>
      <p:sp>
        <p:nvSpPr>
          <p:cNvPr id="9" name="Shape 6"/>
          <p:cNvSpPr/>
          <p:nvPr/>
        </p:nvSpPr>
        <p:spPr>
          <a:xfrm>
            <a:off x="4398264" y="1755648"/>
            <a:ext cx="3392424" cy="1938528"/>
          </a:xfrm>
          <a:prstGeom prst="rect">
            <a:avLst/>
          </a:prstGeom>
          <a:solidFill>
            <a:srgbClr val="FFFFFF"/>
          </a:solidFill>
          <a:ln w="12700">
            <a:solidFill>
              <a:srgbClr val="E3E7EC"/>
            </a:solidFill>
            <a:prstDash val="solid"/>
          </a:ln>
        </p:spPr>
        <p:txBody>
          <a:bodyPr/>
          <a:lstStyle/>
          <a:p>
            <a:endParaRPr lang="en-US"/>
          </a:p>
        </p:txBody>
      </p:sp>
      <p:pic>
        <p:nvPicPr>
          <p:cNvPr id="10" name="Image 1" descr="t2.jpg"/>
          <p:cNvPicPr>
            <a:picLocks noChangeAspect="1"/>
          </p:cNvPicPr>
          <p:nvPr/>
        </p:nvPicPr>
        <p:blipFill>
          <a:blip r:embed="rId4"/>
          <a:srcRect/>
          <a:stretch/>
        </p:blipFill>
        <p:spPr>
          <a:xfrm>
            <a:off x="4409237" y="1766620"/>
            <a:ext cx="3370478" cy="1872691"/>
          </a:xfrm>
          <a:prstGeom prst="rect">
            <a:avLst/>
          </a:prstGeom>
        </p:spPr>
      </p:pic>
      <p:sp>
        <p:nvSpPr>
          <p:cNvPr id="14" name="Shape 10"/>
          <p:cNvSpPr/>
          <p:nvPr/>
        </p:nvSpPr>
        <p:spPr>
          <a:xfrm>
            <a:off x="7973568" y="1755648"/>
            <a:ext cx="3392424" cy="1938528"/>
          </a:xfrm>
          <a:prstGeom prst="rect">
            <a:avLst/>
          </a:prstGeom>
          <a:solidFill>
            <a:srgbClr val="FFFFFF"/>
          </a:solidFill>
          <a:ln w="12700">
            <a:solidFill>
              <a:srgbClr val="E3E7EC"/>
            </a:solidFill>
            <a:prstDash val="solid"/>
          </a:ln>
        </p:spPr>
        <p:txBody>
          <a:bodyPr/>
          <a:lstStyle/>
          <a:p>
            <a:endParaRPr lang="en-US"/>
          </a:p>
        </p:txBody>
      </p:sp>
      <p:pic>
        <p:nvPicPr>
          <p:cNvPr id="15" name="Image 2" descr="t3.jpg"/>
          <p:cNvPicPr>
            <a:picLocks noChangeAspect="1"/>
          </p:cNvPicPr>
          <p:nvPr/>
        </p:nvPicPr>
        <p:blipFill>
          <a:blip r:embed="rId5"/>
          <a:srcRect/>
          <a:stretch/>
        </p:blipFill>
        <p:spPr>
          <a:xfrm>
            <a:off x="7984541" y="1766620"/>
            <a:ext cx="3370478" cy="1945843"/>
          </a:xfrm>
          <a:prstGeom prst="rect">
            <a:avLst/>
          </a:prstGeom>
        </p:spPr>
      </p:pic>
      <p:sp>
        <p:nvSpPr>
          <p:cNvPr id="19" name="Shape 14"/>
          <p:cNvSpPr/>
          <p:nvPr/>
        </p:nvSpPr>
        <p:spPr>
          <a:xfrm>
            <a:off x="822960" y="3877056"/>
            <a:ext cx="3392424" cy="1938528"/>
          </a:xfrm>
          <a:prstGeom prst="rect">
            <a:avLst/>
          </a:prstGeom>
          <a:solidFill>
            <a:srgbClr val="FFFFFF"/>
          </a:solidFill>
          <a:ln w="12700">
            <a:solidFill>
              <a:srgbClr val="E3E7EC"/>
            </a:solidFill>
            <a:prstDash val="solid"/>
          </a:ln>
        </p:spPr>
        <p:txBody>
          <a:bodyPr/>
          <a:lstStyle/>
          <a:p>
            <a:endParaRPr lang="en-US"/>
          </a:p>
        </p:txBody>
      </p:sp>
      <p:pic>
        <p:nvPicPr>
          <p:cNvPr id="20" name="Image 3" descr="t4.jpg"/>
          <p:cNvPicPr>
            <a:picLocks noChangeAspect="1"/>
          </p:cNvPicPr>
          <p:nvPr/>
        </p:nvPicPr>
        <p:blipFill>
          <a:blip r:embed="rId6"/>
          <a:srcRect/>
          <a:stretch/>
        </p:blipFill>
        <p:spPr>
          <a:xfrm>
            <a:off x="833933" y="3888028"/>
            <a:ext cx="3370478" cy="1872691"/>
          </a:xfrm>
          <a:prstGeom prst="rect">
            <a:avLst/>
          </a:prstGeom>
        </p:spPr>
      </p:pic>
      <p:sp>
        <p:nvSpPr>
          <p:cNvPr id="24" name="Shape 18"/>
          <p:cNvSpPr/>
          <p:nvPr/>
        </p:nvSpPr>
        <p:spPr>
          <a:xfrm>
            <a:off x="4398264" y="3877056"/>
            <a:ext cx="3392424" cy="1938528"/>
          </a:xfrm>
          <a:prstGeom prst="rect">
            <a:avLst/>
          </a:prstGeom>
          <a:solidFill>
            <a:srgbClr val="FFFFFF"/>
          </a:solidFill>
          <a:ln w="12700">
            <a:solidFill>
              <a:srgbClr val="E3E7EC"/>
            </a:solidFill>
            <a:prstDash val="solid"/>
          </a:ln>
        </p:spPr>
        <p:txBody>
          <a:bodyPr/>
          <a:lstStyle/>
          <a:p>
            <a:endParaRPr lang="en-US"/>
          </a:p>
        </p:txBody>
      </p:sp>
      <p:pic>
        <p:nvPicPr>
          <p:cNvPr id="25" name="Image 4" descr="t5.jpg"/>
          <p:cNvPicPr>
            <a:picLocks noChangeAspect="1"/>
          </p:cNvPicPr>
          <p:nvPr/>
        </p:nvPicPr>
        <p:blipFill>
          <a:blip r:embed="rId7"/>
          <a:srcRect/>
          <a:stretch/>
        </p:blipFill>
        <p:spPr>
          <a:xfrm>
            <a:off x="4409237" y="3888029"/>
            <a:ext cx="3370478" cy="1927554"/>
          </a:xfrm>
          <a:prstGeom prst="rect">
            <a:avLst/>
          </a:prstGeom>
        </p:spPr>
      </p:pic>
      <p:sp>
        <p:nvSpPr>
          <p:cNvPr id="29" name="Shape 22"/>
          <p:cNvSpPr/>
          <p:nvPr/>
        </p:nvSpPr>
        <p:spPr>
          <a:xfrm>
            <a:off x="7973568" y="3877056"/>
            <a:ext cx="3392424" cy="1938528"/>
          </a:xfrm>
          <a:prstGeom prst="rect">
            <a:avLst/>
          </a:prstGeom>
          <a:solidFill>
            <a:srgbClr val="FFFFFF"/>
          </a:solidFill>
          <a:ln w="12700">
            <a:solidFill>
              <a:srgbClr val="E3E7EC"/>
            </a:solidFill>
            <a:prstDash val="solid"/>
          </a:ln>
        </p:spPr>
        <p:txBody>
          <a:bodyPr/>
          <a:lstStyle/>
          <a:p>
            <a:endParaRPr lang="en-US"/>
          </a:p>
        </p:txBody>
      </p:sp>
      <p:pic>
        <p:nvPicPr>
          <p:cNvPr id="30" name="Image 5" descr="t6.jpg"/>
          <p:cNvPicPr>
            <a:picLocks noChangeAspect="1"/>
          </p:cNvPicPr>
          <p:nvPr/>
        </p:nvPicPr>
        <p:blipFill>
          <a:blip r:embed="rId8"/>
          <a:srcRect/>
          <a:stretch/>
        </p:blipFill>
        <p:spPr>
          <a:xfrm>
            <a:off x="7984541" y="3888028"/>
            <a:ext cx="3370478" cy="1927553"/>
          </a:xfrm>
          <a:prstGeom prst="rect">
            <a:avLst/>
          </a:prstGeom>
        </p:spPr>
      </p:pic>
      <p:sp>
        <p:nvSpPr>
          <p:cNvPr id="43" name="Rectangle 42">
            <a:extLst>
              <a:ext uri="{FF2B5EF4-FFF2-40B4-BE49-F238E27FC236}">
                <a16:creationId xmlns:a16="http://schemas.microsoft.com/office/drawing/2014/main" id="{BDCF3B35-970A-6E59-3664-3709FCE5932D}"/>
              </a:ext>
            </a:extLst>
          </p:cNvPr>
          <p:cNvSpPr/>
          <p:nvPr/>
        </p:nvSpPr>
        <p:spPr>
          <a:xfrm>
            <a:off x="885139" y="2585924"/>
            <a:ext cx="3374136" cy="1053387"/>
          </a:xfrm>
          <a:prstGeom prst="rect">
            <a:avLst/>
          </a:prstGeom>
          <a:solidFill>
            <a:schemeClr val="tx1">
              <a:alpha val="54755"/>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26"/>
          <p:cNvSpPr txBox="1"/>
          <p:nvPr/>
        </p:nvSpPr>
        <p:spPr>
          <a:xfrm>
            <a:off x="822960" y="5870448"/>
            <a:ext cx="10515600" cy="274320"/>
          </a:xfrm>
          <a:prstGeom prst="rect">
            <a:avLst/>
          </a:prstGeom>
          <a:noFill/>
          <a:ln/>
        </p:spPr>
        <p:txBody>
          <a:bodyPr wrap="square" lIns="0" tIns="0" rIns="0" bIns="0" rtlCol="0" anchor="ctr"/>
          <a:lstStyle/>
          <a:p>
            <a:pPr marL="0" indent="0">
              <a:buNone/>
            </a:pPr>
            <a:r>
              <a:rPr lang="en-US" sz="1050" b="1" dirty="0">
                <a:solidFill>
                  <a:srgbClr val="002D59"/>
                </a:solidFill>
                <a:latin typeface="Roboto" pitchFamily="34" charset="0"/>
                <a:ea typeface="Roboto" pitchFamily="34" charset="-122"/>
                <a:cs typeface="Roboto" pitchFamily="34" charset="-120"/>
              </a:rPr>
              <a:t>Advisory board: </a:t>
            </a:r>
            <a:r>
              <a:rPr lang="en-US" sz="1050" i="1" dirty="0">
                <a:solidFill>
                  <a:srgbClr val="637E99"/>
                </a:solidFill>
                <a:latin typeface="Roboto" pitchFamily="34" charset="0"/>
                <a:ea typeface="Roboto" pitchFamily="34" charset="-122"/>
                <a:cs typeface="Roboto" pitchFamily="34" charset="-120"/>
              </a:rPr>
              <a:t>an exclusive advisory board is being formed under Jeff Selingo’s leadership, to be announced in Q4 2026.</a:t>
            </a:r>
            <a:endParaRPr lang="en-US" sz="1050" dirty="0"/>
          </a:p>
        </p:txBody>
      </p:sp>
      <p:sp>
        <p:nvSpPr>
          <p:cNvPr id="36" name="Text 27"/>
          <p:cNvSpPr txBox="1"/>
          <p:nvPr/>
        </p:nvSpPr>
        <p:spPr>
          <a:xfrm>
            <a:off x="10911535" y="6254496"/>
            <a:ext cx="457200" cy="237744"/>
          </a:xfrm>
          <a:prstGeom prst="rect">
            <a:avLst/>
          </a:prstGeom>
          <a:noFill/>
          <a:ln/>
        </p:spPr>
        <p:txBody>
          <a:bodyPr wrap="square" lIns="0" tIns="0" rIns="0" bIns="0" rtlCol="0" anchor="ctr"/>
          <a:lstStyle/>
          <a:p>
            <a:pPr marL="0" indent="0" algn="r">
              <a:buNone/>
            </a:pPr>
            <a:r>
              <a:rPr lang="en-US" sz="800" kern="0" spc="200" dirty="0">
                <a:solidFill>
                  <a:srgbClr val="637E99"/>
                </a:solidFill>
                <a:latin typeface="Roboto" pitchFamily="34" charset="0"/>
                <a:ea typeface="Roboto" pitchFamily="34" charset="-122"/>
                <a:cs typeface="Roboto" pitchFamily="34" charset="-120"/>
              </a:rPr>
              <a:t>05</a:t>
            </a:r>
            <a:endParaRPr lang="en-US" sz="800" dirty="0"/>
          </a:p>
        </p:txBody>
      </p:sp>
      <p:grpSp>
        <p:nvGrpSpPr>
          <p:cNvPr id="37" name="Group 36">
            <a:extLst>
              <a:ext uri="{FF2B5EF4-FFF2-40B4-BE49-F238E27FC236}">
                <a16:creationId xmlns:a16="http://schemas.microsoft.com/office/drawing/2014/main" id="{B72D1865-52BA-B53F-D658-10EBFA0C1F2F}"/>
              </a:ext>
            </a:extLst>
          </p:cNvPr>
          <p:cNvGrpSpPr/>
          <p:nvPr/>
        </p:nvGrpSpPr>
        <p:grpSpPr>
          <a:xfrm>
            <a:off x="987552" y="2615184"/>
            <a:ext cx="3063240" cy="1024128"/>
            <a:chOff x="987552" y="2615184"/>
            <a:chExt cx="3063240" cy="1024128"/>
          </a:xfrm>
        </p:grpSpPr>
        <p:sp>
          <p:nvSpPr>
            <p:cNvPr id="6" name="Text 3"/>
            <p:cNvSpPr txBox="1"/>
            <p:nvPr/>
          </p:nvSpPr>
          <p:spPr>
            <a:xfrm>
              <a:off x="987552" y="2615184"/>
              <a:ext cx="548640" cy="219456"/>
            </a:xfrm>
            <a:prstGeom prst="rect">
              <a:avLst/>
            </a:prstGeom>
            <a:noFill/>
            <a:ln/>
          </p:spPr>
          <p:txBody>
            <a:bodyPr wrap="square" lIns="0" tIns="0" rIns="0" bIns="0" rtlCol="0" anchor="ctr"/>
            <a:lstStyle/>
            <a:p>
              <a:pPr marL="0" indent="0">
                <a:buNone/>
              </a:pPr>
              <a:r>
                <a:rPr lang="en-US" sz="1050" b="1" dirty="0">
                  <a:solidFill>
                    <a:schemeClr val="bg1"/>
                  </a:solidFill>
                  <a:latin typeface="Roboto" pitchFamily="34" charset="0"/>
                  <a:ea typeface="Roboto" pitchFamily="34" charset="-122"/>
                  <a:cs typeface="Roboto" pitchFamily="34" charset="-120"/>
                </a:rPr>
                <a:t>01</a:t>
              </a:r>
              <a:endParaRPr lang="en-US" sz="1050" dirty="0">
                <a:solidFill>
                  <a:schemeClr val="bg1"/>
                </a:solidFill>
              </a:endParaRPr>
            </a:p>
          </p:txBody>
        </p:sp>
        <p:sp>
          <p:nvSpPr>
            <p:cNvPr id="7" name="Text 4"/>
            <p:cNvSpPr txBox="1"/>
            <p:nvPr/>
          </p:nvSpPr>
          <p:spPr>
            <a:xfrm>
              <a:off x="987552" y="2816352"/>
              <a:ext cx="3063240" cy="237744"/>
            </a:xfrm>
            <a:prstGeom prst="rect">
              <a:avLst/>
            </a:prstGeom>
            <a:noFill/>
            <a:ln/>
          </p:spPr>
          <p:txBody>
            <a:bodyPr wrap="square" lIns="0" tIns="0" rIns="0" bIns="0" rtlCol="0" anchor="ctr"/>
            <a:lstStyle/>
            <a:p>
              <a:pPr marL="0" indent="0">
                <a:buNone/>
              </a:pPr>
              <a:r>
                <a:rPr lang="en-US" sz="1150" b="1" kern="0" spc="100" dirty="0">
                  <a:solidFill>
                    <a:schemeClr val="bg1"/>
                  </a:solidFill>
                  <a:latin typeface="Roboto" pitchFamily="34" charset="0"/>
                  <a:ea typeface="Roboto" pitchFamily="34" charset="-122"/>
                  <a:cs typeface="Roboto" pitchFamily="34" charset="-120"/>
                </a:rPr>
                <a:t>THE BUSINESS MODEL</a:t>
              </a:r>
              <a:endParaRPr lang="en-US" sz="1150" dirty="0">
                <a:solidFill>
                  <a:schemeClr val="bg1"/>
                </a:solidFill>
              </a:endParaRPr>
            </a:p>
          </p:txBody>
        </p:sp>
        <p:sp>
          <p:nvSpPr>
            <p:cNvPr id="8" name="Text 5"/>
            <p:cNvSpPr txBox="1"/>
            <p:nvPr/>
          </p:nvSpPr>
          <p:spPr>
            <a:xfrm>
              <a:off x="987552" y="3072384"/>
              <a:ext cx="3063240" cy="566928"/>
            </a:xfrm>
            <a:prstGeom prst="rect">
              <a:avLst/>
            </a:prstGeom>
            <a:solidFill>
              <a:schemeClr val="tx1">
                <a:alpha val="25000"/>
              </a:schemeClr>
            </a:solidFill>
            <a:ln/>
          </p:spPr>
          <p:txBody>
            <a:bodyPr wrap="square" lIns="0" tIns="0" rIns="0" bIns="0" rtlCol="0" anchor="t"/>
            <a:lstStyle/>
            <a:p>
              <a:pPr marL="0" indent="0">
                <a:lnSpc>
                  <a:spcPts val="1250"/>
                </a:lnSpc>
                <a:buNone/>
              </a:pPr>
              <a:r>
                <a:rPr lang="en-US" sz="1050" dirty="0">
                  <a:solidFill>
                    <a:schemeClr val="bg1"/>
                  </a:solidFill>
                  <a:latin typeface="Roboto" pitchFamily="34" charset="0"/>
                  <a:ea typeface="Roboto" pitchFamily="34" charset="-122"/>
                  <a:cs typeface="Roboto" pitchFamily="34" charset="-120"/>
                </a:rPr>
                <a:t>Deciding where institutions must concentrate increasingly scarce resources.</a:t>
              </a:r>
              <a:endParaRPr lang="en-US" sz="1050" dirty="0">
                <a:solidFill>
                  <a:schemeClr val="bg1"/>
                </a:solidFill>
              </a:endParaRPr>
            </a:p>
          </p:txBody>
        </p:sp>
      </p:grpSp>
      <p:sp>
        <p:nvSpPr>
          <p:cNvPr id="44" name="Rectangle 43">
            <a:extLst>
              <a:ext uri="{FF2B5EF4-FFF2-40B4-BE49-F238E27FC236}">
                <a16:creationId xmlns:a16="http://schemas.microsoft.com/office/drawing/2014/main" id="{0F12DE70-44F1-2855-3432-87AE283183E0}"/>
              </a:ext>
            </a:extLst>
          </p:cNvPr>
          <p:cNvSpPr/>
          <p:nvPr/>
        </p:nvSpPr>
        <p:spPr>
          <a:xfrm>
            <a:off x="4434771" y="2529230"/>
            <a:ext cx="3344944" cy="1097280"/>
          </a:xfrm>
          <a:prstGeom prst="rect">
            <a:avLst/>
          </a:prstGeom>
          <a:solidFill>
            <a:schemeClr val="tx1">
              <a:alpha val="54755"/>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79ADDFD4-2F10-70DC-F05D-8A52E27507EC}"/>
              </a:ext>
            </a:extLst>
          </p:cNvPr>
          <p:cNvSpPr/>
          <p:nvPr/>
        </p:nvSpPr>
        <p:spPr>
          <a:xfrm>
            <a:off x="7984540" y="2585925"/>
            <a:ext cx="3374136" cy="1097280"/>
          </a:xfrm>
          <a:prstGeom prst="rect">
            <a:avLst/>
          </a:prstGeom>
          <a:solidFill>
            <a:schemeClr val="tx1">
              <a:alpha val="54755"/>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DB3717F6-1B10-C57A-2AD4-84B06332E9AC}"/>
              </a:ext>
            </a:extLst>
          </p:cNvPr>
          <p:cNvSpPr/>
          <p:nvPr/>
        </p:nvSpPr>
        <p:spPr>
          <a:xfrm>
            <a:off x="832239" y="4724966"/>
            <a:ext cx="3374136" cy="1059391"/>
          </a:xfrm>
          <a:prstGeom prst="rect">
            <a:avLst/>
          </a:prstGeom>
          <a:solidFill>
            <a:schemeClr val="tx1">
              <a:alpha val="54755"/>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5B86541A-0299-0C36-8A46-6E2A26F48DC0}"/>
              </a:ext>
            </a:extLst>
          </p:cNvPr>
          <p:cNvSpPr/>
          <p:nvPr/>
        </p:nvSpPr>
        <p:spPr>
          <a:xfrm>
            <a:off x="4409743" y="4736592"/>
            <a:ext cx="3374136" cy="1059391"/>
          </a:xfrm>
          <a:prstGeom prst="rect">
            <a:avLst/>
          </a:prstGeom>
          <a:solidFill>
            <a:schemeClr val="tx1">
              <a:alpha val="54755"/>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F741D620-3DEA-2E00-F12A-0F278CB28159}"/>
              </a:ext>
            </a:extLst>
          </p:cNvPr>
          <p:cNvSpPr/>
          <p:nvPr/>
        </p:nvSpPr>
        <p:spPr>
          <a:xfrm>
            <a:off x="7999544" y="4736592"/>
            <a:ext cx="3339016" cy="1059391"/>
          </a:xfrm>
          <a:prstGeom prst="rect">
            <a:avLst/>
          </a:prstGeom>
          <a:solidFill>
            <a:schemeClr val="tx1">
              <a:alpha val="54755"/>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D2FBE7F7-CA1E-46DC-135C-B5ADCDA657F2}"/>
              </a:ext>
            </a:extLst>
          </p:cNvPr>
          <p:cNvGrpSpPr/>
          <p:nvPr/>
        </p:nvGrpSpPr>
        <p:grpSpPr>
          <a:xfrm>
            <a:off x="987552" y="4736592"/>
            <a:ext cx="3063240" cy="1024128"/>
            <a:chOff x="987552" y="4736592"/>
            <a:chExt cx="3063240" cy="1024128"/>
          </a:xfrm>
        </p:grpSpPr>
        <p:sp>
          <p:nvSpPr>
            <p:cNvPr id="21" name="Text 15"/>
            <p:cNvSpPr txBox="1"/>
            <p:nvPr/>
          </p:nvSpPr>
          <p:spPr>
            <a:xfrm>
              <a:off x="987552" y="4736592"/>
              <a:ext cx="548640" cy="219456"/>
            </a:xfrm>
            <a:prstGeom prst="rect">
              <a:avLst/>
            </a:prstGeom>
            <a:noFill/>
            <a:ln/>
          </p:spPr>
          <p:txBody>
            <a:bodyPr wrap="square" lIns="0" tIns="0" rIns="0" bIns="0" rtlCol="0" anchor="ctr"/>
            <a:lstStyle/>
            <a:p>
              <a:pPr marL="0" indent="0">
                <a:buNone/>
              </a:pPr>
              <a:r>
                <a:rPr lang="en-US" sz="1050" b="1" dirty="0">
                  <a:solidFill>
                    <a:schemeClr val="bg1"/>
                  </a:solidFill>
                  <a:latin typeface="Roboto" pitchFamily="34" charset="0"/>
                  <a:ea typeface="Roboto" pitchFamily="34" charset="-122"/>
                  <a:cs typeface="Roboto" pitchFamily="34" charset="-120"/>
                </a:rPr>
                <a:t>04</a:t>
              </a:r>
              <a:endParaRPr lang="en-US" sz="1050" dirty="0">
                <a:solidFill>
                  <a:schemeClr val="bg1"/>
                </a:solidFill>
              </a:endParaRPr>
            </a:p>
          </p:txBody>
        </p:sp>
        <p:sp>
          <p:nvSpPr>
            <p:cNvPr id="22" name="Text 16"/>
            <p:cNvSpPr txBox="1"/>
            <p:nvPr/>
          </p:nvSpPr>
          <p:spPr>
            <a:xfrm>
              <a:off x="987552" y="4937760"/>
              <a:ext cx="3063240" cy="237744"/>
            </a:xfrm>
            <a:prstGeom prst="rect">
              <a:avLst/>
            </a:prstGeom>
            <a:noFill/>
            <a:ln/>
          </p:spPr>
          <p:txBody>
            <a:bodyPr wrap="square" lIns="0" tIns="0" rIns="0" bIns="0" rtlCol="0" anchor="ctr"/>
            <a:lstStyle/>
            <a:p>
              <a:pPr marL="0" indent="0">
                <a:buNone/>
              </a:pPr>
              <a:r>
                <a:rPr lang="en-US" sz="1150" b="1" kern="0" spc="100" dirty="0">
                  <a:solidFill>
                    <a:schemeClr val="bg1"/>
                  </a:solidFill>
                  <a:latin typeface="Roboto" pitchFamily="34" charset="0"/>
                  <a:ea typeface="Roboto" pitchFamily="34" charset="-122"/>
                  <a:cs typeface="Roboto" pitchFamily="34" charset="-120"/>
                </a:rPr>
                <a:t>ARTIFICIAL INTELLIGENCE</a:t>
              </a:r>
              <a:endParaRPr lang="en-US" sz="1150" dirty="0">
                <a:solidFill>
                  <a:schemeClr val="bg1"/>
                </a:solidFill>
              </a:endParaRPr>
            </a:p>
          </p:txBody>
        </p:sp>
        <p:sp>
          <p:nvSpPr>
            <p:cNvPr id="23" name="Text 17"/>
            <p:cNvSpPr txBox="1"/>
            <p:nvPr/>
          </p:nvSpPr>
          <p:spPr>
            <a:xfrm>
              <a:off x="987552" y="5193792"/>
              <a:ext cx="3063240" cy="566928"/>
            </a:xfrm>
            <a:prstGeom prst="rect">
              <a:avLst/>
            </a:prstGeom>
            <a:noFill/>
            <a:ln/>
          </p:spPr>
          <p:txBody>
            <a:bodyPr wrap="square" lIns="0" tIns="0" rIns="0" bIns="0" rtlCol="0" anchor="t"/>
            <a:lstStyle/>
            <a:p>
              <a:pPr marL="0" indent="0">
                <a:lnSpc>
                  <a:spcPts val="1250"/>
                </a:lnSpc>
                <a:buNone/>
              </a:pPr>
              <a:r>
                <a:rPr lang="en-US" sz="1050" dirty="0">
                  <a:solidFill>
                    <a:schemeClr val="bg1"/>
                  </a:solidFill>
                  <a:latin typeface="Roboto" pitchFamily="34" charset="0"/>
                  <a:ea typeface="Roboto" pitchFamily="34" charset="-122"/>
                  <a:cs typeface="Roboto" pitchFamily="34" charset="-120"/>
                </a:rPr>
                <a:t>Verifying which technology investments deliver immediate, measurable value.</a:t>
              </a:r>
              <a:endParaRPr lang="en-US" sz="1050" dirty="0">
                <a:solidFill>
                  <a:schemeClr val="bg1"/>
                </a:solidFill>
              </a:endParaRPr>
            </a:p>
          </p:txBody>
        </p:sp>
      </p:grpSp>
      <p:grpSp>
        <p:nvGrpSpPr>
          <p:cNvPr id="41" name="Group 40">
            <a:extLst>
              <a:ext uri="{FF2B5EF4-FFF2-40B4-BE49-F238E27FC236}">
                <a16:creationId xmlns:a16="http://schemas.microsoft.com/office/drawing/2014/main" id="{D9F38ACA-61FD-840A-D5E7-FDFCA04B8D76}"/>
              </a:ext>
            </a:extLst>
          </p:cNvPr>
          <p:cNvGrpSpPr/>
          <p:nvPr/>
        </p:nvGrpSpPr>
        <p:grpSpPr>
          <a:xfrm>
            <a:off x="4562856" y="4736592"/>
            <a:ext cx="3063240" cy="1024128"/>
            <a:chOff x="4562856" y="4736592"/>
            <a:chExt cx="3063240" cy="1024128"/>
          </a:xfrm>
        </p:grpSpPr>
        <p:sp>
          <p:nvSpPr>
            <p:cNvPr id="26" name="Text 19"/>
            <p:cNvSpPr txBox="1"/>
            <p:nvPr/>
          </p:nvSpPr>
          <p:spPr>
            <a:xfrm>
              <a:off x="4562856" y="4736592"/>
              <a:ext cx="548640" cy="219456"/>
            </a:xfrm>
            <a:prstGeom prst="rect">
              <a:avLst/>
            </a:prstGeom>
            <a:noFill/>
            <a:ln/>
          </p:spPr>
          <p:txBody>
            <a:bodyPr wrap="square" lIns="0" tIns="0" rIns="0" bIns="0" rtlCol="0" anchor="ctr"/>
            <a:lstStyle/>
            <a:p>
              <a:pPr marL="0" indent="0">
                <a:buNone/>
              </a:pPr>
              <a:r>
                <a:rPr lang="en-US" sz="1050" b="1" dirty="0">
                  <a:solidFill>
                    <a:schemeClr val="bg1"/>
                  </a:solidFill>
                  <a:latin typeface="Roboto" pitchFamily="34" charset="0"/>
                  <a:ea typeface="Roboto" pitchFamily="34" charset="-122"/>
                  <a:cs typeface="Roboto" pitchFamily="34" charset="-120"/>
                </a:rPr>
                <a:t>05</a:t>
              </a:r>
              <a:endParaRPr lang="en-US" sz="1050" dirty="0">
                <a:solidFill>
                  <a:schemeClr val="bg1"/>
                </a:solidFill>
              </a:endParaRPr>
            </a:p>
          </p:txBody>
        </p:sp>
        <p:sp>
          <p:nvSpPr>
            <p:cNvPr id="27" name="Text 20"/>
            <p:cNvSpPr txBox="1"/>
            <p:nvPr/>
          </p:nvSpPr>
          <p:spPr>
            <a:xfrm>
              <a:off x="4562856" y="4937760"/>
              <a:ext cx="3063240" cy="237744"/>
            </a:xfrm>
            <a:prstGeom prst="rect">
              <a:avLst/>
            </a:prstGeom>
            <a:noFill/>
            <a:ln/>
          </p:spPr>
          <p:txBody>
            <a:bodyPr wrap="square" lIns="0" tIns="0" rIns="0" bIns="0" rtlCol="0" anchor="ctr"/>
            <a:lstStyle/>
            <a:p>
              <a:pPr marL="0" indent="0">
                <a:buNone/>
              </a:pPr>
              <a:r>
                <a:rPr lang="en-US" sz="1150" b="1" kern="0" spc="100" dirty="0">
                  <a:solidFill>
                    <a:schemeClr val="bg1"/>
                  </a:solidFill>
                  <a:latin typeface="Roboto" pitchFamily="34" charset="0"/>
                  <a:ea typeface="Roboto" pitchFamily="34" charset="-122"/>
                  <a:cs typeface="Roboto" pitchFamily="34" charset="-120"/>
                </a:rPr>
                <a:t>ATHLETICS</a:t>
              </a:r>
              <a:endParaRPr lang="en-US" sz="1150" dirty="0">
                <a:solidFill>
                  <a:schemeClr val="bg1"/>
                </a:solidFill>
              </a:endParaRPr>
            </a:p>
          </p:txBody>
        </p:sp>
        <p:sp>
          <p:nvSpPr>
            <p:cNvPr id="28" name="Text 21"/>
            <p:cNvSpPr txBox="1"/>
            <p:nvPr/>
          </p:nvSpPr>
          <p:spPr>
            <a:xfrm>
              <a:off x="4562856" y="5193792"/>
              <a:ext cx="3063240" cy="566928"/>
            </a:xfrm>
            <a:prstGeom prst="rect">
              <a:avLst/>
            </a:prstGeom>
            <a:noFill/>
            <a:ln/>
          </p:spPr>
          <p:txBody>
            <a:bodyPr wrap="square" lIns="0" tIns="0" rIns="0" bIns="0" rtlCol="0" anchor="t"/>
            <a:lstStyle/>
            <a:p>
              <a:pPr marL="0" indent="0">
                <a:lnSpc>
                  <a:spcPts val="1250"/>
                </a:lnSpc>
                <a:buNone/>
              </a:pPr>
              <a:r>
                <a:rPr lang="en-US" sz="1050" dirty="0">
                  <a:solidFill>
                    <a:schemeClr val="bg1"/>
                  </a:solidFill>
                  <a:latin typeface="Roboto" pitchFamily="34" charset="0"/>
                  <a:ea typeface="Roboto" pitchFamily="34" charset="-122"/>
                  <a:cs typeface="Roboto" pitchFamily="34" charset="-120"/>
                </a:rPr>
                <a:t>Quantifying what shifting sports commitments truly cost the institution.</a:t>
              </a:r>
              <a:endParaRPr lang="en-US" sz="1050" dirty="0">
                <a:solidFill>
                  <a:schemeClr val="bg1"/>
                </a:solidFill>
              </a:endParaRPr>
            </a:p>
          </p:txBody>
        </p:sp>
      </p:grpSp>
      <p:grpSp>
        <p:nvGrpSpPr>
          <p:cNvPr id="42" name="Group 41">
            <a:extLst>
              <a:ext uri="{FF2B5EF4-FFF2-40B4-BE49-F238E27FC236}">
                <a16:creationId xmlns:a16="http://schemas.microsoft.com/office/drawing/2014/main" id="{D57B6328-7A79-75BC-5AB8-F339A01EE4CD}"/>
              </a:ext>
            </a:extLst>
          </p:cNvPr>
          <p:cNvGrpSpPr/>
          <p:nvPr/>
        </p:nvGrpSpPr>
        <p:grpSpPr>
          <a:xfrm>
            <a:off x="8138160" y="4736592"/>
            <a:ext cx="3063240" cy="1024128"/>
            <a:chOff x="8138160" y="4736592"/>
            <a:chExt cx="3063240" cy="1024128"/>
          </a:xfrm>
        </p:grpSpPr>
        <p:sp>
          <p:nvSpPr>
            <p:cNvPr id="31" name="Text 23"/>
            <p:cNvSpPr txBox="1"/>
            <p:nvPr/>
          </p:nvSpPr>
          <p:spPr>
            <a:xfrm>
              <a:off x="8138160" y="4736592"/>
              <a:ext cx="548640" cy="219456"/>
            </a:xfrm>
            <a:prstGeom prst="rect">
              <a:avLst/>
            </a:prstGeom>
            <a:noFill/>
            <a:ln/>
          </p:spPr>
          <p:txBody>
            <a:bodyPr wrap="square" lIns="0" tIns="0" rIns="0" bIns="0" rtlCol="0" anchor="ctr"/>
            <a:lstStyle/>
            <a:p>
              <a:pPr marL="0" indent="0">
                <a:buNone/>
              </a:pPr>
              <a:r>
                <a:rPr lang="en-US" sz="1050" b="1" dirty="0">
                  <a:solidFill>
                    <a:schemeClr val="bg1"/>
                  </a:solidFill>
                  <a:latin typeface="Roboto" pitchFamily="34" charset="0"/>
                  <a:ea typeface="Roboto" pitchFamily="34" charset="-122"/>
                  <a:cs typeface="Roboto" pitchFamily="34" charset="-120"/>
                </a:rPr>
                <a:t>06</a:t>
              </a:r>
              <a:endParaRPr lang="en-US" sz="1050" dirty="0">
                <a:solidFill>
                  <a:schemeClr val="bg1"/>
                </a:solidFill>
              </a:endParaRPr>
            </a:p>
          </p:txBody>
        </p:sp>
        <p:sp>
          <p:nvSpPr>
            <p:cNvPr id="32" name="Text 24"/>
            <p:cNvSpPr txBox="1"/>
            <p:nvPr/>
          </p:nvSpPr>
          <p:spPr>
            <a:xfrm>
              <a:off x="8138160" y="4937760"/>
              <a:ext cx="3063240" cy="237744"/>
            </a:xfrm>
            <a:prstGeom prst="rect">
              <a:avLst/>
            </a:prstGeom>
            <a:noFill/>
            <a:ln/>
          </p:spPr>
          <p:txBody>
            <a:bodyPr wrap="square" lIns="0" tIns="0" rIns="0" bIns="0" rtlCol="0" anchor="ctr"/>
            <a:lstStyle/>
            <a:p>
              <a:pPr marL="0" indent="0">
                <a:buNone/>
              </a:pPr>
              <a:r>
                <a:rPr lang="en-US" sz="1150" b="1" kern="0" spc="100" dirty="0">
                  <a:solidFill>
                    <a:schemeClr val="bg1"/>
                  </a:solidFill>
                  <a:latin typeface="Roboto" pitchFamily="34" charset="0"/>
                  <a:ea typeface="Roboto" pitchFamily="34" charset="-122"/>
                  <a:cs typeface="Roboto" pitchFamily="34" charset="-120"/>
                </a:rPr>
                <a:t>GOVERNANCE</a:t>
              </a:r>
              <a:endParaRPr lang="en-US" sz="1150" dirty="0">
                <a:solidFill>
                  <a:schemeClr val="bg1"/>
                </a:solidFill>
              </a:endParaRPr>
            </a:p>
          </p:txBody>
        </p:sp>
        <p:sp>
          <p:nvSpPr>
            <p:cNvPr id="33" name="Text 25"/>
            <p:cNvSpPr txBox="1"/>
            <p:nvPr/>
          </p:nvSpPr>
          <p:spPr>
            <a:xfrm>
              <a:off x="8138160" y="5193792"/>
              <a:ext cx="3063240" cy="566928"/>
            </a:xfrm>
            <a:prstGeom prst="rect">
              <a:avLst/>
            </a:prstGeom>
            <a:noFill/>
            <a:ln/>
          </p:spPr>
          <p:txBody>
            <a:bodyPr wrap="square" lIns="0" tIns="0" rIns="0" bIns="0" rtlCol="0" anchor="t"/>
            <a:lstStyle/>
            <a:p>
              <a:pPr marL="0" indent="0">
                <a:lnSpc>
                  <a:spcPts val="1250"/>
                </a:lnSpc>
                <a:buNone/>
              </a:pPr>
              <a:r>
                <a:rPr lang="en-US" sz="1050" dirty="0">
                  <a:solidFill>
                    <a:schemeClr val="bg1"/>
                  </a:solidFill>
                  <a:latin typeface="Roboto" pitchFamily="34" charset="0"/>
                  <a:ea typeface="Roboto" pitchFamily="34" charset="-122"/>
                  <a:cs typeface="Roboto" pitchFamily="34" charset="-120"/>
                </a:rPr>
                <a:t>Re-architecting how presidents and boards make harder decisions, faster, together.</a:t>
              </a:r>
              <a:endParaRPr lang="en-US" sz="1050" dirty="0">
                <a:solidFill>
                  <a:schemeClr val="bg1"/>
                </a:solidFill>
              </a:endParaRPr>
            </a:p>
          </p:txBody>
        </p:sp>
      </p:grpSp>
      <p:grpSp>
        <p:nvGrpSpPr>
          <p:cNvPr id="38" name="Group 37">
            <a:extLst>
              <a:ext uri="{FF2B5EF4-FFF2-40B4-BE49-F238E27FC236}">
                <a16:creationId xmlns:a16="http://schemas.microsoft.com/office/drawing/2014/main" id="{C558567B-F079-3F25-D4DA-0C1CE6E9EEFF}"/>
              </a:ext>
            </a:extLst>
          </p:cNvPr>
          <p:cNvGrpSpPr/>
          <p:nvPr/>
        </p:nvGrpSpPr>
        <p:grpSpPr>
          <a:xfrm>
            <a:off x="4562856" y="2615184"/>
            <a:ext cx="3063240" cy="1024128"/>
            <a:chOff x="4562856" y="2615184"/>
            <a:chExt cx="3063240" cy="1024128"/>
          </a:xfrm>
        </p:grpSpPr>
        <p:sp>
          <p:nvSpPr>
            <p:cNvPr id="11" name="Text 7"/>
            <p:cNvSpPr txBox="1"/>
            <p:nvPr/>
          </p:nvSpPr>
          <p:spPr>
            <a:xfrm>
              <a:off x="4562856" y="2615184"/>
              <a:ext cx="548640" cy="219456"/>
            </a:xfrm>
            <a:prstGeom prst="rect">
              <a:avLst/>
            </a:prstGeom>
            <a:noFill/>
            <a:ln/>
          </p:spPr>
          <p:txBody>
            <a:bodyPr wrap="square" lIns="0" tIns="0" rIns="0" bIns="0" rtlCol="0" anchor="ctr"/>
            <a:lstStyle/>
            <a:p>
              <a:pPr marL="0" indent="0">
                <a:buNone/>
              </a:pPr>
              <a:r>
                <a:rPr lang="en-US" sz="1050" b="1" dirty="0">
                  <a:solidFill>
                    <a:schemeClr val="bg1"/>
                  </a:solidFill>
                  <a:latin typeface="Roboto" pitchFamily="34" charset="0"/>
                  <a:ea typeface="Roboto" pitchFamily="34" charset="-122"/>
                  <a:cs typeface="Roboto" pitchFamily="34" charset="-120"/>
                </a:rPr>
                <a:t>02</a:t>
              </a:r>
              <a:endParaRPr lang="en-US" sz="1050" dirty="0">
                <a:solidFill>
                  <a:schemeClr val="bg1"/>
                </a:solidFill>
              </a:endParaRPr>
            </a:p>
          </p:txBody>
        </p:sp>
        <p:sp>
          <p:nvSpPr>
            <p:cNvPr id="12" name="Text 8"/>
            <p:cNvSpPr txBox="1"/>
            <p:nvPr/>
          </p:nvSpPr>
          <p:spPr>
            <a:xfrm>
              <a:off x="4562856" y="2816352"/>
              <a:ext cx="3063240" cy="237744"/>
            </a:xfrm>
            <a:prstGeom prst="rect">
              <a:avLst/>
            </a:prstGeom>
            <a:noFill/>
            <a:ln/>
          </p:spPr>
          <p:txBody>
            <a:bodyPr wrap="square" lIns="0" tIns="0" rIns="0" bIns="0" rtlCol="0" anchor="ctr"/>
            <a:lstStyle/>
            <a:p>
              <a:pPr marL="0" indent="0">
                <a:buNone/>
              </a:pPr>
              <a:r>
                <a:rPr lang="en-US" sz="1150" b="1" kern="0" spc="100" dirty="0">
                  <a:solidFill>
                    <a:schemeClr val="bg1"/>
                  </a:solidFill>
                  <a:latin typeface="Roboto" pitchFamily="34" charset="0"/>
                  <a:ea typeface="Roboto" pitchFamily="34" charset="-122"/>
                  <a:cs typeface="Roboto" pitchFamily="34" charset="-120"/>
                </a:rPr>
                <a:t>WASHINGTON</a:t>
              </a:r>
              <a:endParaRPr lang="en-US" sz="1150" dirty="0">
                <a:solidFill>
                  <a:schemeClr val="bg1"/>
                </a:solidFill>
              </a:endParaRPr>
            </a:p>
          </p:txBody>
        </p:sp>
        <p:sp>
          <p:nvSpPr>
            <p:cNvPr id="13" name="Text 9"/>
            <p:cNvSpPr txBox="1"/>
            <p:nvPr/>
          </p:nvSpPr>
          <p:spPr>
            <a:xfrm>
              <a:off x="4562856" y="3072384"/>
              <a:ext cx="3063240" cy="566928"/>
            </a:xfrm>
            <a:prstGeom prst="rect">
              <a:avLst/>
            </a:prstGeom>
            <a:solidFill>
              <a:schemeClr val="tx1">
                <a:alpha val="25000"/>
              </a:schemeClr>
            </a:solidFill>
            <a:ln/>
          </p:spPr>
          <p:txBody>
            <a:bodyPr wrap="square" lIns="0" tIns="0" rIns="0" bIns="0" rtlCol="0" anchor="t"/>
            <a:lstStyle/>
            <a:p>
              <a:pPr marL="0" indent="0">
                <a:lnSpc>
                  <a:spcPts val="1250"/>
                </a:lnSpc>
                <a:buNone/>
              </a:pPr>
              <a:r>
                <a:rPr lang="en-US" sz="1050" dirty="0">
                  <a:solidFill>
                    <a:schemeClr val="bg1"/>
                  </a:solidFill>
                  <a:latin typeface="Roboto" pitchFamily="34" charset="0"/>
                  <a:ea typeface="Roboto" pitchFamily="34" charset="-122"/>
                  <a:cs typeface="Roboto" pitchFamily="34" charset="-120"/>
                </a:rPr>
                <a:t>Planning institutional continuity amid unprecedented federal uncertainty.</a:t>
              </a:r>
              <a:endParaRPr lang="en-US" sz="1050" dirty="0">
                <a:solidFill>
                  <a:schemeClr val="bg1"/>
                </a:solidFill>
              </a:endParaRPr>
            </a:p>
          </p:txBody>
        </p:sp>
      </p:grpSp>
      <p:grpSp>
        <p:nvGrpSpPr>
          <p:cNvPr id="39" name="Group 38">
            <a:extLst>
              <a:ext uri="{FF2B5EF4-FFF2-40B4-BE49-F238E27FC236}">
                <a16:creationId xmlns:a16="http://schemas.microsoft.com/office/drawing/2014/main" id="{6B3EF918-E352-103C-1C19-374B18457380}"/>
              </a:ext>
            </a:extLst>
          </p:cNvPr>
          <p:cNvGrpSpPr/>
          <p:nvPr/>
        </p:nvGrpSpPr>
        <p:grpSpPr>
          <a:xfrm>
            <a:off x="8138160" y="2615184"/>
            <a:ext cx="3063240" cy="1024128"/>
            <a:chOff x="8138160" y="2615184"/>
            <a:chExt cx="3063240" cy="1024128"/>
          </a:xfrm>
        </p:grpSpPr>
        <p:sp>
          <p:nvSpPr>
            <p:cNvPr id="16" name="Text 11"/>
            <p:cNvSpPr txBox="1"/>
            <p:nvPr/>
          </p:nvSpPr>
          <p:spPr>
            <a:xfrm>
              <a:off x="8138160" y="2615184"/>
              <a:ext cx="548640" cy="219456"/>
            </a:xfrm>
            <a:prstGeom prst="rect">
              <a:avLst/>
            </a:prstGeom>
            <a:noFill/>
            <a:ln/>
          </p:spPr>
          <p:txBody>
            <a:bodyPr wrap="square" lIns="0" tIns="0" rIns="0" bIns="0" rtlCol="0" anchor="ctr"/>
            <a:lstStyle/>
            <a:p>
              <a:pPr marL="0" indent="0">
                <a:buNone/>
              </a:pPr>
              <a:r>
                <a:rPr lang="en-US" sz="1050" b="1" dirty="0">
                  <a:solidFill>
                    <a:schemeClr val="bg1"/>
                  </a:solidFill>
                  <a:latin typeface="Roboto" pitchFamily="34" charset="0"/>
                  <a:ea typeface="Roboto" pitchFamily="34" charset="-122"/>
                  <a:cs typeface="Roboto" pitchFamily="34" charset="-120"/>
                </a:rPr>
                <a:t>03</a:t>
              </a:r>
              <a:endParaRPr lang="en-US" sz="1050" dirty="0">
                <a:solidFill>
                  <a:schemeClr val="bg1"/>
                </a:solidFill>
              </a:endParaRPr>
            </a:p>
          </p:txBody>
        </p:sp>
        <p:sp>
          <p:nvSpPr>
            <p:cNvPr id="17" name="Text 12"/>
            <p:cNvSpPr txBox="1"/>
            <p:nvPr/>
          </p:nvSpPr>
          <p:spPr>
            <a:xfrm>
              <a:off x="8138160" y="2816352"/>
              <a:ext cx="3063240" cy="237744"/>
            </a:xfrm>
            <a:prstGeom prst="rect">
              <a:avLst/>
            </a:prstGeom>
            <a:noFill/>
            <a:ln/>
          </p:spPr>
          <p:txBody>
            <a:bodyPr wrap="square" lIns="0" tIns="0" rIns="0" bIns="0" rtlCol="0" anchor="ctr"/>
            <a:lstStyle/>
            <a:p>
              <a:pPr marL="0" indent="0">
                <a:buNone/>
              </a:pPr>
              <a:r>
                <a:rPr lang="en-US" sz="1150" b="1" kern="0" spc="100" dirty="0">
                  <a:solidFill>
                    <a:schemeClr val="bg1"/>
                  </a:solidFill>
                  <a:latin typeface="Roboto" pitchFamily="34" charset="0"/>
                  <a:ea typeface="Roboto" pitchFamily="34" charset="-122"/>
                  <a:cs typeface="Roboto" pitchFamily="34" charset="-120"/>
                </a:rPr>
                <a:t>RESEARCH</a:t>
              </a:r>
              <a:endParaRPr lang="en-US" sz="1150" dirty="0">
                <a:solidFill>
                  <a:schemeClr val="bg1"/>
                </a:solidFill>
              </a:endParaRPr>
            </a:p>
          </p:txBody>
        </p:sp>
        <p:sp>
          <p:nvSpPr>
            <p:cNvPr id="18" name="Text 13"/>
            <p:cNvSpPr txBox="1"/>
            <p:nvPr/>
          </p:nvSpPr>
          <p:spPr>
            <a:xfrm>
              <a:off x="8138160" y="3072384"/>
              <a:ext cx="3063240" cy="566928"/>
            </a:xfrm>
            <a:prstGeom prst="rect">
              <a:avLst/>
            </a:prstGeom>
            <a:noFill/>
            <a:ln/>
          </p:spPr>
          <p:txBody>
            <a:bodyPr wrap="square" lIns="0" tIns="0" rIns="0" bIns="0" rtlCol="0" anchor="t"/>
            <a:lstStyle/>
            <a:p>
              <a:pPr marL="0" indent="0">
                <a:lnSpc>
                  <a:spcPts val="1250"/>
                </a:lnSpc>
                <a:buNone/>
              </a:pPr>
              <a:r>
                <a:rPr lang="en-US" sz="1050" dirty="0">
                  <a:solidFill>
                    <a:schemeClr val="bg1"/>
                  </a:solidFill>
                  <a:latin typeface="Roboto" pitchFamily="34" charset="0"/>
                  <a:ea typeface="Roboto" pitchFamily="34" charset="-122"/>
                  <a:cs typeface="Roboto" pitchFamily="34" charset="-120"/>
                </a:rPr>
                <a:t>Evaluating which ambitions the sector can afford to sustain.</a:t>
              </a:r>
              <a:endParaRPr lang="en-US" sz="1050" dirty="0">
                <a:solidFill>
                  <a:schemeClr val="bg1"/>
                </a:solidFill>
              </a:endParaRPr>
            </a:p>
          </p:txBody>
        </p:sp>
      </p:grpSp>
      <p:pic>
        <p:nvPicPr>
          <p:cNvPr id="49" name="Image 0" descr="a_logod.png">
            <a:extLst>
              <a:ext uri="{FF2B5EF4-FFF2-40B4-BE49-F238E27FC236}">
                <a16:creationId xmlns:a16="http://schemas.microsoft.com/office/drawing/2014/main" id="{E175F3AE-91E4-8821-019E-5C2495920D5A}"/>
              </a:ext>
            </a:extLst>
          </p:cNvPr>
          <p:cNvPicPr>
            <a:picLocks noChangeAspect="1"/>
          </p:cNvPicPr>
          <p:nvPr/>
        </p:nvPicPr>
        <p:blipFill>
          <a:blip r:embed="rId9"/>
          <a:stretch>
            <a:fillRect/>
          </a:stretch>
        </p:blipFill>
        <p:spPr>
          <a:xfrm>
            <a:off x="822960" y="6233778"/>
            <a:ext cx="1807343" cy="25436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02D59"/>
        </a:solidFill>
        <a:effectLst/>
      </p:bgPr>
    </p:bg>
    <p:spTree>
      <p:nvGrpSpPr>
        <p:cNvPr id="1" name=""/>
        <p:cNvGrpSpPr/>
        <p:nvPr/>
      </p:nvGrpSpPr>
      <p:grpSpPr>
        <a:xfrm>
          <a:off x="0" y="0"/>
          <a:ext cx="0" cy="0"/>
          <a:chOff x="0" y="0"/>
          <a:chExt cx="0" cy="0"/>
        </a:xfrm>
      </p:grpSpPr>
      <p:pic>
        <p:nvPicPr>
          <p:cNvPr id="2" name="Image 0" descr="a_jeff.jpg"/>
          <p:cNvPicPr>
            <a:picLocks noChangeAspect="1"/>
          </p:cNvPicPr>
          <p:nvPr/>
        </p:nvPicPr>
        <p:blipFill>
          <a:blip r:embed="rId4"/>
          <a:srcRect t="14470"/>
          <a:stretch/>
        </p:blipFill>
        <p:spPr>
          <a:xfrm>
            <a:off x="0" y="-1"/>
            <a:ext cx="12191695" cy="6933745"/>
          </a:xfrm>
          <a:prstGeom prst="rect">
            <a:avLst/>
          </a:prstGeom>
        </p:spPr>
      </p:pic>
      <p:sp>
        <p:nvSpPr>
          <p:cNvPr id="3" name="Shape 0"/>
          <p:cNvSpPr/>
          <p:nvPr/>
        </p:nvSpPr>
        <p:spPr>
          <a:xfrm>
            <a:off x="6492240" y="0"/>
            <a:ext cx="5699455" cy="6933744"/>
          </a:xfrm>
          <a:prstGeom prst="rect">
            <a:avLst/>
          </a:prstGeom>
          <a:solidFill>
            <a:srgbClr val="00122A">
              <a:alpha val="82000"/>
            </a:srgbClr>
          </a:solidFill>
          <a:ln/>
        </p:spPr>
        <p:txBody>
          <a:bodyPr/>
          <a:lstStyle/>
          <a:p>
            <a:endParaRPr lang="en-US"/>
          </a:p>
        </p:txBody>
      </p:sp>
      <p:sp>
        <p:nvSpPr>
          <p:cNvPr id="4" name="Text 1"/>
          <p:cNvSpPr txBox="1"/>
          <p:nvPr/>
        </p:nvSpPr>
        <p:spPr>
          <a:xfrm>
            <a:off x="6949440" y="1965960"/>
            <a:ext cx="4206240" cy="274320"/>
          </a:xfrm>
          <a:prstGeom prst="rect">
            <a:avLst/>
          </a:prstGeom>
          <a:noFill/>
          <a:ln/>
        </p:spPr>
        <p:txBody>
          <a:bodyPr wrap="square" lIns="0" tIns="0" rIns="0" bIns="0" rtlCol="0" anchor="ctr"/>
          <a:lstStyle/>
          <a:p>
            <a:pPr marL="0" indent="0">
              <a:buNone/>
            </a:pPr>
            <a:r>
              <a:rPr lang="en-US" sz="1100" b="1" kern="0" spc="400" dirty="0">
                <a:solidFill>
                  <a:srgbClr val="7CC3E8"/>
                </a:solidFill>
                <a:latin typeface="Roboto" pitchFamily="34" charset="0"/>
                <a:ea typeface="Roboto" pitchFamily="34" charset="-122"/>
                <a:cs typeface="Roboto" pitchFamily="34" charset="-120"/>
              </a:rPr>
              <a:t>CREATED AND LED BY</a:t>
            </a:r>
            <a:endParaRPr lang="en-US" sz="1100" dirty="0"/>
          </a:p>
        </p:txBody>
      </p:sp>
      <p:sp>
        <p:nvSpPr>
          <p:cNvPr id="5" name="Text 2"/>
          <p:cNvSpPr txBox="1"/>
          <p:nvPr/>
        </p:nvSpPr>
        <p:spPr>
          <a:xfrm>
            <a:off x="6949440" y="2286000"/>
            <a:ext cx="4480560" cy="594360"/>
          </a:xfrm>
          <a:prstGeom prst="rect">
            <a:avLst/>
          </a:prstGeom>
          <a:noFill/>
          <a:ln/>
        </p:spPr>
        <p:txBody>
          <a:bodyPr wrap="square" lIns="0" tIns="0" rIns="0" bIns="0" rtlCol="0" anchor="ctr"/>
          <a:lstStyle/>
          <a:p>
            <a:pPr marL="0" indent="0">
              <a:buNone/>
            </a:pPr>
            <a:r>
              <a:rPr lang="en-US" sz="3200" b="1" dirty="0">
                <a:solidFill>
                  <a:srgbClr val="FFFFFF"/>
                </a:solidFill>
                <a:latin typeface="Roboto" pitchFamily="34" charset="0"/>
                <a:ea typeface="Roboto" pitchFamily="34" charset="-122"/>
                <a:cs typeface="Roboto" pitchFamily="34" charset="-120"/>
              </a:rPr>
              <a:t>JEFF SELINGO</a:t>
            </a:r>
            <a:endParaRPr lang="en-US" sz="3200" dirty="0"/>
          </a:p>
        </p:txBody>
      </p:sp>
      <p:sp>
        <p:nvSpPr>
          <p:cNvPr id="6" name="Text 3"/>
          <p:cNvSpPr txBox="1"/>
          <p:nvPr/>
        </p:nvSpPr>
        <p:spPr>
          <a:xfrm>
            <a:off x="6949440" y="3017520"/>
            <a:ext cx="4343400" cy="2194560"/>
          </a:xfrm>
          <a:prstGeom prst="rect">
            <a:avLst/>
          </a:prstGeom>
          <a:noFill/>
          <a:ln/>
        </p:spPr>
        <p:txBody>
          <a:bodyPr wrap="square" lIns="0" tIns="0" rIns="0" bIns="0" rtlCol="0" anchor="t"/>
          <a:lstStyle/>
          <a:p>
            <a:pPr marL="0" indent="0">
              <a:lnSpc>
                <a:spcPts val="1800"/>
              </a:lnSpc>
              <a:buNone/>
            </a:pPr>
            <a:r>
              <a:rPr lang="en-US" sz="1400" dirty="0">
                <a:solidFill>
                  <a:srgbClr val="D5E3EF"/>
                </a:solidFill>
                <a:latin typeface="Roboto" pitchFamily="34" charset="0"/>
                <a:ea typeface="Roboto" pitchFamily="34" charset="-122"/>
                <a:cs typeface="Roboto" pitchFamily="34" charset="-120"/>
              </a:rPr>
              <a:t>Three-time </a:t>
            </a:r>
            <a:r>
              <a:rPr lang="en-US" sz="1400" b="1" dirty="0">
                <a:solidFill>
                  <a:srgbClr val="FFFFFF"/>
                </a:solidFill>
                <a:latin typeface="Roboto" pitchFamily="34" charset="0"/>
                <a:ea typeface="Roboto" pitchFamily="34" charset="-122"/>
                <a:cs typeface="Roboto" pitchFamily="34" charset="-120"/>
              </a:rPr>
              <a:t>New York Times</a:t>
            </a:r>
            <a:r>
              <a:rPr lang="en-US" sz="1400" dirty="0">
                <a:solidFill>
                  <a:srgbClr val="D5E3EF"/>
                </a:solidFill>
                <a:latin typeface="Roboto" pitchFamily="34" charset="0"/>
                <a:ea typeface="Roboto" pitchFamily="34" charset="-122"/>
                <a:cs typeface="Roboto" pitchFamily="34" charset="-120"/>
              </a:rPr>
              <a:t> bestselling author and the sector’s most trusted independent voice on the future of higher education. A regular contributor to </a:t>
            </a:r>
            <a:r>
              <a:rPr lang="en-US" sz="1400" b="1" dirty="0">
                <a:solidFill>
                  <a:srgbClr val="FFFFFF"/>
                </a:solidFill>
                <a:latin typeface="Roboto" pitchFamily="34" charset="0"/>
                <a:ea typeface="Roboto" pitchFamily="34" charset="-122"/>
                <a:cs typeface="Roboto" pitchFamily="34" charset="-120"/>
              </a:rPr>
              <a:t>The Atlantic</a:t>
            </a:r>
            <a:r>
              <a:rPr lang="en-US" sz="1400" dirty="0">
                <a:solidFill>
                  <a:srgbClr val="D5E3EF"/>
                </a:solidFill>
                <a:latin typeface="Roboto" pitchFamily="34" charset="0"/>
                <a:ea typeface="Roboto" pitchFamily="34" charset="-122"/>
                <a:cs typeface="Roboto" pitchFamily="34" charset="-120"/>
              </a:rPr>
              <a:t> and </a:t>
            </a:r>
            <a:r>
              <a:rPr lang="en-US" sz="1400" b="1" dirty="0">
                <a:solidFill>
                  <a:srgbClr val="FFFFFF"/>
                </a:solidFill>
                <a:latin typeface="Roboto" pitchFamily="34" charset="0"/>
                <a:ea typeface="Roboto" pitchFamily="34" charset="-122"/>
                <a:cs typeface="Roboto" pitchFamily="34" charset="-120"/>
              </a:rPr>
              <a:t>The New York Times</a:t>
            </a:r>
            <a:r>
              <a:rPr lang="en-US" sz="1400" dirty="0">
                <a:solidFill>
                  <a:srgbClr val="D5E3EF"/>
                </a:solidFill>
                <a:latin typeface="Roboto" pitchFamily="34" charset="0"/>
                <a:ea typeface="Roboto" pitchFamily="34" charset="-122"/>
                <a:cs typeface="Roboto" pitchFamily="34" charset="-120"/>
              </a:rPr>
              <a:t>, special advisor for innovation and professor of practice at Arizona State University, co-host of the </a:t>
            </a:r>
            <a:r>
              <a:rPr lang="en-US" sz="1400" b="1" dirty="0">
                <a:solidFill>
                  <a:schemeClr val="bg1"/>
                </a:solidFill>
                <a:latin typeface="Roboto" pitchFamily="34" charset="0"/>
                <a:ea typeface="Roboto" pitchFamily="34" charset="-122"/>
                <a:cs typeface="Roboto" pitchFamily="34" charset="-120"/>
              </a:rPr>
              <a:t>Future U</a:t>
            </a:r>
            <a:r>
              <a:rPr lang="en-US" sz="1400" b="1" dirty="0">
                <a:solidFill>
                  <a:srgbClr val="D5E3EF"/>
                </a:solidFill>
                <a:latin typeface="Roboto" pitchFamily="34" charset="0"/>
                <a:ea typeface="Roboto" pitchFamily="34" charset="-122"/>
                <a:cs typeface="Roboto" pitchFamily="34" charset="-120"/>
              </a:rPr>
              <a:t>.</a:t>
            </a:r>
            <a:r>
              <a:rPr lang="en-US" sz="1400" dirty="0">
                <a:solidFill>
                  <a:srgbClr val="D5E3EF"/>
                </a:solidFill>
                <a:latin typeface="Roboto" pitchFamily="34" charset="0"/>
                <a:ea typeface="Roboto" pitchFamily="34" charset="-122"/>
                <a:cs typeface="Roboto" pitchFamily="34" charset="-120"/>
              </a:rPr>
              <a:t> podcast, and author of </a:t>
            </a:r>
            <a:r>
              <a:rPr lang="en-US" sz="1400" b="1" dirty="0">
                <a:solidFill>
                  <a:srgbClr val="FFFFFF"/>
                </a:solidFill>
                <a:latin typeface="Roboto" pitchFamily="34" charset="0"/>
                <a:ea typeface="Roboto" pitchFamily="34" charset="-122"/>
                <a:cs typeface="Roboto" pitchFamily="34" charset="-120"/>
              </a:rPr>
              <a:t>Next</a:t>
            </a:r>
            <a:r>
              <a:rPr lang="en-US" sz="1400" dirty="0">
                <a:solidFill>
                  <a:srgbClr val="D5E3EF"/>
                </a:solidFill>
                <a:latin typeface="Roboto" pitchFamily="34" charset="0"/>
                <a:ea typeface="Roboto" pitchFamily="34" charset="-122"/>
                <a:cs typeface="Roboto" pitchFamily="34" charset="-120"/>
              </a:rPr>
              <a:t>, the newsletter read across higher education’s leadership.</a:t>
            </a:r>
            <a:endParaRPr lang="en-US" sz="1400" dirty="0"/>
          </a:p>
        </p:txBody>
      </p:sp>
      <p:pic>
        <p:nvPicPr>
          <p:cNvPr id="7" name="Image 1" descr="a_logow.png"/>
          <p:cNvPicPr>
            <a:picLocks noChangeAspect="1"/>
          </p:cNvPicPr>
          <p:nvPr/>
        </p:nvPicPr>
        <p:blipFill>
          <a:blip r:embed="rId5"/>
          <a:stretch>
            <a:fillRect/>
          </a:stretch>
        </p:blipFill>
        <p:spPr>
          <a:xfrm>
            <a:off x="822960" y="6291072"/>
            <a:ext cx="1234440" cy="173736"/>
          </a:xfrm>
          <a:prstGeom prst="rect">
            <a:avLst/>
          </a:prstGeom>
        </p:spPr>
      </p:pic>
      <p:sp>
        <p:nvSpPr>
          <p:cNvPr id="8" name="Text 4"/>
          <p:cNvSpPr txBox="1"/>
          <p:nvPr/>
        </p:nvSpPr>
        <p:spPr>
          <a:xfrm>
            <a:off x="10911535" y="6254496"/>
            <a:ext cx="457200" cy="237744"/>
          </a:xfrm>
          <a:prstGeom prst="rect">
            <a:avLst/>
          </a:prstGeom>
          <a:noFill/>
          <a:ln/>
        </p:spPr>
        <p:txBody>
          <a:bodyPr wrap="square" lIns="0" tIns="0" rIns="0" bIns="0" rtlCol="0" anchor="ctr"/>
          <a:lstStyle/>
          <a:p>
            <a:pPr marL="0" indent="0" algn="r">
              <a:buNone/>
            </a:pPr>
            <a:r>
              <a:rPr lang="en-US" sz="800" kern="0" spc="200" dirty="0">
                <a:solidFill>
                  <a:srgbClr val="8FB3D4"/>
                </a:solidFill>
                <a:latin typeface="Roboto" pitchFamily="34" charset="0"/>
                <a:ea typeface="Roboto" pitchFamily="34" charset="-122"/>
                <a:cs typeface="Roboto" pitchFamily="34" charset="-120"/>
              </a:rPr>
              <a:t>06</a:t>
            </a:r>
            <a:endParaRPr lang="en-US" sz="800" dirty="0"/>
          </a:p>
        </p:txBody>
      </p:sp>
    </p:spTree>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22960" y="658368"/>
            <a:ext cx="8229600" cy="274320"/>
          </a:xfrm>
          <a:prstGeom prst="rect">
            <a:avLst/>
          </a:prstGeom>
          <a:noFill/>
          <a:ln/>
        </p:spPr>
        <p:txBody>
          <a:bodyPr wrap="square" lIns="0" tIns="0" rIns="0" bIns="0" rtlCol="0" anchor="ctr"/>
          <a:lstStyle/>
          <a:p>
            <a:pPr marL="0" indent="0">
              <a:buNone/>
            </a:pPr>
            <a:r>
              <a:rPr lang="en-US" sz="1100" b="1" kern="0" spc="400" dirty="0">
                <a:solidFill>
                  <a:srgbClr val="637E99"/>
                </a:solidFill>
                <a:latin typeface="Roboto" pitchFamily="34" charset="0"/>
                <a:ea typeface="Roboto" pitchFamily="34" charset="-122"/>
                <a:cs typeface="Roboto" pitchFamily="34" charset="-120"/>
              </a:rPr>
              <a:t>THE FOUNDING PARTNER OPPORTUNITY</a:t>
            </a:r>
            <a:endParaRPr lang="en-US" sz="1100" dirty="0"/>
          </a:p>
        </p:txBody>
      </p:sp>
      <p:sp>
        <p:nvSpPr>
          <p:cNvPr id="3" name="Text 1"/>
          <p:cNvSpPr txBox="1"/>
          <p:nvPr/>
        </p:nvSpPr>
        <p:spPr>
          <a:xfrm>
            <a:off x="822960" y="1005840"/>
            <a:ext cx="10607040" cy="594360"/>
          </a:xfrm>
          <a:prstGeom prst="rect">
            <a:avLst/>
          </a:prstGeom>
          <a:noFill/>
          <a:ln/>
        </p:spPr>
        <p:txBody>
          <a:bodyPr wrap="square" lIns="0" tIns="0" rIns="0" bIns="0" rtlCol="0" anchor="ctr"/>
          <a:lstStyle/>
          <a:p>
            <a:pPr marL="0" indent="0">
              <a:buNone/>
            </a:pPr>
            <a:r>
              <a:rPr lang="en-US" sz="2900" b="1" dirty="0">
                <a:solidFill>
                  <a:srgbClr val="002D59"/>
                </a:solidFill>
                <a:latin typeface="Roboto" pitchFamily="34" charset="0"/>
                <a:ea typeface="Roboto" pitchFamily="34" charset="-122"/>
                <a:cs typeface="Roboto" pitchFamily="34" charset="-120"/>
              </a:rPr>
              <a:t>Fully integrated into the work, </a:t>
            </a:r>
            <a:r>
              <a:rPr lang="en-US" sz="2900" b="1" dirty="0">
                <a:solidFill>
                  <a:srgbClr val="1C82A8"/>
                </a:solidFill>
                <a:latin typeface="Roboto" pitchFamily="34" charset="0"/>
                <a:ea typeface="Roboto" pitchFamily="34" charset="-122"/>
                <a:cs typeface="Roboto" pitchFamily="34" charset="-120"/>
              </a:rPr>
              <a:t>not logos on the sideline.</a:t>
            </a:r>
            <a:endParaRPr lang="en-US" sz="2900" dirty="0"/>
          </a:p>
        </p:txBody>
      </p:sp>
      <p:sp>
        <p:nvSpPr>
          <p:cNvPr id="4" name="Text 2"/>
          <p:cNvSpPr txBox="1"/>
          <p:nvPr/>
        </p:nvSpPr>
        <p:spPr>
          <a:xfrm>
            <a:off x="822960" y="1783080"/>
            <a:ext cx="10515600" cy="1234440"/>
          </a:xfrm>
          <a:prstGeom prst="rect">
            <a:avLst/>
          </a:prstGeom>
          <a:noFill/>
          <a:ln/>
        </p:spPr>
        <p:txBody>
          <a:bodyPr wrap="square" lIns="0" tIns="0" rIns="0" bIns="0" rtlCol="0" anchor="t"/>
          <a:lstStyle/>
          <a:p>
            <a:pPr marL="0" indent="0">
              <a:lnSpc>
                <a:spcPts val="1850"/>
              </a:lnSpc>
              <a:buNone/>
            </a:pPr>
            <a:r>
              <a:rPr lang="en-US" sz="1250" dirty="0">
                <a:solidFill>
                  <a:srgbClr val="3D4C60"/>
                </a:solidFill>
                <a:latin typeface="Roboto" pitchFamily="34" charset="0"/>
                <a:ea typeface="Roboto" pitchFamily="34" charset="-122"/>
                <a:cs typeface="Roboto" pitchFamily="34" charset="-120"/>
              </a:rPr>
              <a:t>We are curating a select group of </a:t>
            </a:r>
            <a:r>
              <a:rPr lang="en-US" sz="1250" b="1" dirty="0">
                <a:solidFill>
                  <a:srgbClr val="002D59"/>
                </a:solidFill>
                <a:latin typeface="Roboto" pitchFamily="34" charset="0"/>
                <a:ea typeface="Roboto" pitchFamily="34" charset="-122"/>
                <a:cs typeface="Roboto" pitchFamily="34" charset="-120"/>
              </a:rPr>
              <a:t>Founding Partners</a:t>
            </a:r>
            <a:r>
              <a:rPr lang="en-US" sz="1250" dirty="0">
                <a:solidFill>
                  <a:srgbClr val="3D4C60"/>
                </a:solidFill>
                <a:latin typeface="Roboto" pitchFamily="34" charset="0"/>
                <a:ea typeface="Roboto" pitchFamily="34" charset="-122"/>
                <a:cs typeface="Roboto" pitchFamily="34" charset="-120"/>
              </a:rPr>
              <a:t> ready to visibly demonstrate their commitment to solving higher education’s compounding challenges. This is not a traditional corporate sponsorship: Founding Partners integrate their top executives, operational expertise, and core messaging directly into the SOHE experience </a:t>
            </a:r>
            <a:r>
              <a:rPr lang="en-US" sz="1250" b="1" dirty="0">
                <a:solidFill>
                  <a:srgbClr val="002D59"/>
                </a:solidFill>
                <a:latin typeface="Roboto" pitchFamily="34" charset="0"/>
                <a:ea typeface="Roboto" pitchFamily="34" charset="-122"/>
                <a:cs typeface="Roboto" pitchFamily="34" charset="-120"/>
              </a:rPr>
              <a:t>before, during, and after SOHE ’27</a:t>
            </a:r>
            <a:r>
              <a:rPr lang="en-US" sz="1250" dirty="0">
                <a:solidFill>
                  <a:srgbClr val="3D4C60"/>
                </a:solidFill>
                <a:latin typeface="Roboto" pitchFamily="34" charset="0"/>
                <a:ea typeface="Roboto" pitchFamily="34" charset="-122"/>
                <a:cs typeface="Roboto" pitchFamily="34" charset="-120"/>
              </a:rPr>
              <a:t>, with an active relationship to elite institutional decision-makers throughout the year.</a:t>
            </a:r>
            <a:endParaRPr lang="en-US" sz="1250" dirty="0"/>
          </a:p>
        </p:txBody>
      </p:sp>
      <p:sp>
        <p:nvSpPr>
          <p:cNvPr id="5" name="Shape 3"/>
          <p:cNvSpPr/>
          <p:nvPr/>
        </p:nvSpPr>
        <p:spPr>
          <a:xfrm>
            <a:off x="822960" y="3337560"/>
            <a:ext cx="3392424" cy="2286000"/>
          </a:xfrm>
          <a:prstGeom prst="rect">
            <a:avLst/>
          </a:prstGeom>
          <a:solidFill>
            <a:srgbClr val="F7F8F9"/>
          </a:solidFill>
          <a:ln w="12700">
            <a:solidFill>
              <a:srgbClr val="E3E7EC"/>
            </a:solidFill>
            <a:prstDash val="solid"/>
          </a:ln>
        </p:spPr>
        <p:txBody>
          <a:bodyPr/>
          <a:lstStyle/>
          <a:p>
            <a:endParaRPr lang="en-US"/>
          </a:p>
        </p:txBody>
      </p:sp>
      <p:sp>
        <p:nvSpPr>
          <p:cNvPr id="6" name="Text 4"/>
          <p:cNvSpPr txBox="1"/>
          <p:nvPr/>
        </p:nvSpPr>
        <p:spPr>
          <a:xfrm>
            <a:off x="1051560" y="3593592"/>
            <a:ext cx="2935224" cy="685800"/>
          </a:xfrm>
          <a:prstGeom prst="rect">
            <a:avLst/>
          </a:prstGeom>
          <a:noFill/>
          <a:ln/>
        </p:spPr>
        <p:txBody>
          <a:bodyPr wrap="square" lIns="0" tIns="0" rIns="0" bIns="0" rtlCol="0" anchor="t"/>
          <a:lstStyle/>
          <a:p>
            <a:pPr marL="0" indent="0">
              <a:lnSpc>
                <a:spcPts val="1800"/>
              </a:lnSpc>
              <a:buNone/>
            </a:pPr>
            <a:r>
              <a:rPr lang="en-US" sz="1450" b="1" dirty="0">
                <a:solidFill>
                  <a:srgbClr val="002D59"/>
                </a:solidFill>
                <a:latin typeface="Roboto" pitchFamily="34" charset="0"/>
                <a:ea typeface="Roboto" pitchFamily="34" charset="-122"/>
                <a:cs typeface="Roboto" pitchFamily="34" charset="-120"/>
              </a:rPr>
              <a:t>Founding Partner Opportunity.</a:t>
            </a:r>
            <a:endParaRPr lang="en-US" sz="1450" dirty="0"/>
          </a:p>
        </p:txBody>
      </p:sp>
      <p:sp>
        <p:nvSpPr>
          <p:cNvPr id="7" name="Text 5"/>
          <p:cNvSpPr txBox="1"/>
          <p:nvPr/>
        </p:nvSpPr>
        <p:spPr>
          <a:xfrm>
            <a:off x="1051560" y="4361688"/>
            <a:ext cx="2935224" cy="1051560"/>
          </a:xfrm>
          <a:prstGeom prst="rect">
            <a:avLst/>
          </a:prstGeom>
          <a:noFill/>
          <a:ln/>
        </p:spPr>
        <p:txBody>
          <a:bodyPr wrap="square" lIns="0" tIns="0" rIns="0" bIns="0" rtlCol="0" anchor="t"/>
          <a:lstStyle/>
          <a:p>
            <a:pPr marL="0" indent="0">
              <a:lnSpc>
                <a:spcPts val="1500"/>
              </a:lnSpc>
              <a:buNone/>
            </a:pPr>
            <a:r>
              <a:rPr lang="en-US" sz="1080" dirty="0">
                <a:solidFill>
                  <a:srgbClr val="3D4C60"/>
                </a:solidFill>
                <a:latin typeface="Roboto" pitchFamily="34" charset="0"/>
                <a:ea typeface="Roboto" pitchFamily="34" charset="-122"/>
                <a:cs typeface="Roboto" pitchFamily="34" charset="-120"/>
              </a:rPr>
              <a:t>Every Founding Partner holds the same premier position, shaped to their expertise rather than a rate card.</a:t>
            </a:r>
            <a:endParaRPr lang="en-US" sz="1080" dirty="0"/>
          </a:p>
        </p:txBody>
      </p:sp>
      <p:sp>
        <p:nvSpPr>
          <p:cNvPr id="8" name="Shape 6"/>
          <p:cNvSpPr/>
          <p:nvPr/>
        </p:nvSpPr>
        <p:spPr>
          <a:xfrm>
            <a:off x="4398264" y="3337560"/>
            <a:ext cx="3392424" cy="2286000"/>
          </a:xfrm>
          <a:prstGeom prst="rect">
            <a:avLst/>
          </a:prstGeom>
          <a:solidFill>
            <a:srgbClr val="F7F8F9"/>
          </a:solidFill>
          <a:ln w="12700">
            <a:solidFill>
              <a:srgbClr val="E3E7EC"/>
            </a:solidFill>
            <a:prstDash val="solid"/>
          </a:ln>
        </p:spPr>
        <p:txBody>
          <a:bodyPr/>
          <a:lstStyle/>
          <a:p>
            <a:endParaRPr lang="en-US"/>
          </a:p>
        </p:txBody>
      </p:sp>
      <p:sp>
        <p:nvSpPr>
          <p:cNvPr id="9" name="Text 7"/>
          <p:cNvSpPr txBox="1"/>
          <p:nvPr/>
        </p:nvSpPr>
        <p:spPr>
          <a:xfrm>
            <a:off x="4626864" y="3593592"/>
            <a:ext cx="2935224" cy="685800"/>
          </a:xfrm>
          <a:prstGeom prst="rect">
            <a:avLst/>
          </a:prstGeom>
          <a:noFill/>
          <a:ln/>
        </p:spPr>
        <p:txBody>
          <a:bodyPr wrap="square" lIns="0" tIns="0" rIns="0" bIns="0" rtlCol="0" anchor="t"/>
          <a:lstStyle/>
          <a:p>
            <a:pPr marL="0" indent="0">
              <a:lnSpc>
                <a:spcPts val="1800"/>
              </a:lnSpc>
              <a:buNone/>
            </a:pPr>
            <a:r>
              <a:rPr lang="en-US" sz="1450" b="1" dirty="0">
                <a:solidFill>
                  <a:srgbClr val="002D59"/>
                </a:solidFill>
                <a:latin typeface="Roboto" pitchFamily="34" charset="0"/>
                <a:ea typeface="Roboto" pitchFamily="34" charset="-122"/>
                <a:cs typeface="Roboto" pitchFamily="34" charset="-120"/>
              </a:rPr>
              <a:t>Your Executives in the room</a:t>
            </a:r>
            <a:endParaRPr lang="en-US" sz="1450" dirty="0"/>
          </a:p>
        </p:txBody>
      </p:sp>
      <p:sp>
        <p:nvSpPr>
          <p:cNvPr id="10" name="Text 8"/>
          <p:cNvSpPr txBox="1"/>
          <p:nvPr/>
        </p:nvSpPr>
        <p:spPr>
          <a:xfrm>
            <a:off x="4626864" y="4361688"/>
            <a:ext cx="2935224" cy="1051560"/>
          </a:xfrm>
          <a:prstGeom prst="rect">
            <a:avLst/>
          </a:prstGeom>
          <a:noFill/>
          <a:ln/>
        </p:spPr>
        <p:txBody>
          <a:bodyPr wrap="square" lIns="0" tIns="0" rIns="0" bIns="0" rtlCol="0" anchor="t"/>
          <a:lstStyle/>
          <a:p>
            <a:pPr marL="0" indent="0">
              <a:lnSpc>
                <a:spcPts val="1500"/>
              </a:lnSpc>
              <a:buNone/>
            </a:pPr>
            <a:r>
              <a:rPr lang="en-US" sz="1080" dirty="0">
                <a:solidFill>
                  <a:srgbClr val="3D4C60"/>
                </a:solidFill>
                <a:latin typeface="Roboto" pitchFamily="34" charset="0"/>
                <a:ea typeface="Roboto" pitchFamily="34" charset="-122"/>
                <a:cs typeface="Roboto" pitchFamily="34" charset="-120"/>
              </a:rPr>
              <a:t>The standard is partners the room already wants to hear from: a known voice from the sector, on stage in conversation with Jeff, never a commercial pitch.</a:t>
            </a:r>
            <a:endParaRPr lang="en-US" sz="1080" dirty="0"/>
          </a:p>
        </p:txBody>
      </p:sp>
      <p:sp>
        <p:nvSpPr>
          <p:cNvPr id="11" name="Shape 9"/>
          <p:cNvSpPr/>
          <p:nvPr/>
        </p:nvSpPr>
        <p:spPr>
          <a:xfrm>
            <a:off x="7973568" y="3337560"/>
            <a:ext cx="3392424" cy="2286000"/>
          </a:xfrm>
          <a:prstGeom prst="rect">
            <a:avLst/>
          </a:prstGeom>
          <a:solidFill>
            <a:srgbClr val="F7F8F9"/>
          </a:solidFill>
          <a:ln w="12700">
            <a:solidFill>
              <a:srgbClr val="E3E7EC"/>
            </a:solidFill>
            <a:prstDash val="solid"/>
          </a:ln>
        </p:spPr>
        <p:txBody>
          <a:bodyPr/>
          <a:lstStyle/>
          <a:p>
            <a:endParaRPr lang="en-US"/>
          </a:p>
        </p:txBody>
      </p:sp>
      <p:sp>
        <p:nvSpPr>
          <p:cNvPr id="12" name="Text 10"/>
          <p:cNvSpPr txBox="1"/>
          <p:nvPr/>
        </p:nvSpPr>
        <p:spPr>
          <a:xfrm>
            <a:off x="8202168" y="3593592"/>
            <a:ext cx="2935224" cy="685800"/>
          </a:xfrm>
          <a:prstGeom prst="rect">
            <a:avLst/>
          </a:prstGeom>
          <a:noFill/>
          <a:ln/>
        </p:spPr>
        <p:txBody>
          <a:bodyPr wrap="square" lIns="0" tIns="0" rIns="0" bIns="0" rtlCol="0" anchor="t"/>
          <a:lstStyle/>
          <a:p>
            <a:pPr marL="0" indent="0">
              <a:lnSpc>
                <a:spcPts val="1800"/>
              </a:lnSpc>
              <a:buNone/>
            </a:pPr>
            <a:r>
              <a:rPr lang="en-US" sz="1450" b="1" dirty="0">
                <a:solidFill>
                  <a:srgbClr val="002D59"/>
                </a:solidFill>
                <a:latin typeface="Roboto" pitchFamily="34" charset="0"/>
                <a:ea typeface="Roboto" pitchFamily="34" charset="-122"/>
                <a:cs typeface="Roboto" pitchFamily="34" charset="-120"/>
              </a:rPr>
              <a:t>A year-round seat.</a:t>
            </a:r>
            <a:endParaRPr lang="en-US" sz="1450" dirty="0"/>
          </a:p>
        </p:txBody>
      </p:sp>
      <p:sp>
        <p:nvSpPr>
          <p:cNvPr id="13" name="Text 11"/>
          <p:cNvSpPr txBox="1"/>
          <p:nvPr/>
        </p:nvSpPr>
        <p:spPr>
          <a:xfrm>
            <a:off x="8202168" y="4361688"/>
            <a:ext cx="2935224" cy="1051560"/>
          </a:xfrm>
          <a:prstGeom prst="rect">
            <a:avLst/>
          </a:prstGeom>
          <a:noFill/>
          <a:ln/>
        </p:spPr>
        <p:txBody>
          <a:bodyPr wrap="square" lIns="0" tIns="0" rIns="0" bIns="0" rtlCol="0" anchor="t"/>
          <a:lstStyle/>
          <a:p>
            <a:pPr marL="0" indent="0">
              <a:lnSpc>
                <a:spcPts val="1500"/>
              </a:lnSpc>
              <a:buNone/>
            </a:pPr>
            <a:r>
              <a:rPr lang="en-US" sz="1080" dirty="0">
                <a:solidFill>
                  <a:srgbClr val="3D4C60"/>
                </a:solidFill>
                <a:latin typeface="Roboto" pitchFamily="34" charset="0"/>
                <a:ea typeface="Roboto" pitchFamily="34" charset="-122"/>
                <a:cs typeface="Roboto" pitchFamily="34" charset="-120"/>
              </a:rPr>
              <a:t>The Summit anchors a relationship that runs through the advisory board, the report, and the programming that follows.</a:t>
            </a:r>
            <a:endParaRPr lang="en-US" sz="1080" dirty="0"/>
          </a:p>
        </p:txBody>
      </p:sp>
      <p:pic>
        <p:nvPicPr>
          <p:cNvPr id="14" name="Image 0" descr="a_logod.png"/>
          <p:cNvPicPr>
            <a:picLocks noChangeAspect="1"/>
          </p:cNvPicPr>
          <p:nvPr/>
        </p:nvPicPr>
        <p:blipFill>
          <a:blip r:embed="rId3"/>
          <a:stretch>
            <a:fillRect/>
          </a:stretch>
        </p:blipFill>
        <p:spPr>
          <a:xfrm>
            <a:off x="822960" y="6233778"/>
            <a:ext cx="1807343" cy="254367"/>
          </a:xfrm>
          <a:prstGeom prst="rect">
            <a:avLst/>
          </a:prstGeom>
        </p:spPr>
      </p:pic>
      <p:sp>
        <p:nvSpPr>
          <p:cNvPr id="15" name="Text 12"/>
          <p:cNvSpPr txBox="1"/>
          <p:nvPr/>
        </p:nvSpPr>
        <p:spPr>
          <a:xfrm>
            <a:off x="10911535" y="6254496"/>
            <a:ext cx="457200" cy="237744"/>
          </a:xfrm>
          <a:prstGeom prst="rect">
            <a:avLst/>
          </a:prstGeom>
          <a:noFill/>
          <a:ln/>
        </p:spPr>
        <p:txBody>
          <a:bodyPr wrap="square" lIns="0" tIns="0" rIns="0" bIns="0" rtlCol="0" anchor="ctr"/>
          <a:lstStyle/>
          <a:p>
            <a:pPr marL="0" indent="0" algn="r">
              <a:buNone/>
            </a:pPr>
            <a:r>
              <a:rPr lang="en-US" sz="800" kern="0" spc="200" dirty="0">
                <a:solidFill>
                  <a:srgbClr val="637E99"/>
                </a:solidFill>
                <a:latin typeface="Roboto" pitchFamily="34" charset="0"/>
                <a:ea typeface="Roboto" pitchFamily="34" charset="-122"/>
                <a:cs typeface="Roboto" pitchFamily="34" charset="-120"/>
              </a:rPr>
              <a:t>07</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22960" y="658368"/>
            <a:ext cx="8229600" cy="274320"/>
          </a:xfrm>
          <a:prstGeom prst="rect">
            <a:avLst/>
          </a:prstGeom>
          <a:noFill/>
          <a:ln/>
        </p:spPr>
        <p:txBody>
          <a:bodyPr wrap="square" lIns="0" tIns="0" rIns="0" bIns="0" rtlCol="0" anchor="ctr"/>
          <a:lstStyle/>
          <a:p>
            <a:pPr marL="0" indent="0">
              <a:buNone/>
            </a:pPr>
            <a:r>
              <a:rPr lang="en-US" sz="1100" b="1" kern="0" spc="400" dirty="0">
                <a:solidFill>
                  <a:srgbClr val="637E99"/>
                </a:solidFill>
                <a:latin typeface="Roboto" pitchFamily="34" charset="0"/>
                <a:ea typeface="Roboto" pitchFamily="34" charset="-122"/>
                <a:cs typeface="Roboto" pitchFamily="34" charset="-120"/>
              </a:rPr>
              <a:t>FOUNDING PARTNER BENEFITS</a:t>
            </a:r>
            <a:endParaRPr lang="en-US" sz="1100" dirty="0"/>
          </a:p>
        </p:txBody>
      </p:sp>
      <p:sp>
        <p:nvSpPr>
          <p:cNvPr id="3" name="Text 1"/>
          <p:cNvSpPr txBox="1"/>
          <p:nvPr/>
        </p:nvSpPr>
        <p:spPr>
          <a:xfrm>
            <a:off x="822960" y="987552"/>
            <a:ext cx="10515600" cy="548640"/>
          </a:xfrm>
          <a:prstGeom prst="rect">
            <a:avLst/>
          </a:prstGeom>
          <a:noFill/>
          <a:ln/>
        </p:spPr>
        <p:txBody>
          <a:bodyPr wrap="square" lIns="0" tIns="0" rIns="0" bIns="0" rtlCol="0" anchor="ctr"/>
          <a:lstStyle/>
          <a:p>
            <a:pPr marL="0" indent="0">
              <a:buNone/>
            </a:pPr>
            <a:r>
              <a:rPr lang="en-US" sz="2700" b="1" dirty="0">
                <a:solidFill>
                  <a:srgbClr val="002D59"/>
                </a:solidFill>
                <a:latin typeface="Roboto" pitchFamily="34" charset="0"/>
                <a:ea typeface="Roboto" pitchFamily="34" charset="-122"/>
                <a:cs typeface="Roboto" pitchFamily="34" charset="-120"/>
              </a:rPr>
              <a:t>Before, during, and after </a:t>
            </a:r>
            <a:r>
              <a:rPr lang="en-US" sz="2700" b="1" dirty="0">
                <a:solidFill>
                  <a:srgbClr val="1C82A8"/>
                </a:solidFill>
                <a:latin typeface="Roboto" pitchFamily="34" charset="0"/>
                <a:ea typeface="Roboto" pitchFamily="34" charset="-122"/>
                <a:cs typeface="Roboto" pitchFamily="34" charset="-120"/>
              </a:rPr>
              <a:t>SOHE ’27.</a:t>
            </a:r>
            <a:endParaRPr lang="en-US" sz="2700" dirty="0"/>
          </a:p>
        </p:txBody>
      </p:sp>
      <p:sp>
        <p:nvSpPr>
          <p:cNvPr id="4" name="Text 2"/>
          <p:cNvSpPr txBox="1"/>
          <p:nvPr/>
        </p:nvSpPr>
        <p:spPr>
          <a:xfrm>
            <a:off x="822960" y="1828800"/>
            <a:ext cx="3392424" cy="274320"/>
          </a:xfrm>
          <a:prstGeom prst="rect">
            <a:avLst/>
          </a:prstGeom>
          <a:noFill/>
          <a:ln/>
        </p:spPr>
        <p:txBody>
          <a:bodyPr wrap="square" lIns="0" tIns="0" rIns="0" bIns="0" rtlCol="0" anchor="ctr"/>
          <a:lstStyle/>
          <a:p>
            <a:pPr marL="0" indent="0">
              <a:buNone/>
            </a:pPr>
            <a:r>
              <a:rPr lang="en-US" sz="1100" b="1" kern="0" spc="200" dirty="0">
                <a:solidFill>
                  <a:srgbClr val="1C5F80"/>
                </a:solidFill>
                <a:latin typeface="Roboto" pitchFamily="34" charset="0"/>
                <a:ea typeface="Roboto" pitchFamily="34" charset="-122"/>
                <a:cs typeface="Roboto" pitchFamily="34" charset="-120"/>
              </a:rPr>
              <a:t>BEFORE SOHE ’27</a:t>
            </a:r>
            <a:endParaRPr lang="en-US" sz="1100" dirty="0"/>
          </a:p>
        </p:txBody>
      </p:sp>
      <p:sp>
        <p:nvSpPr>
          <p:cNvPr id="5" name="Shape 3"/>
          <p:cNvSpPr/>
          <p:nvPr/>
        </p:nvSpPr>
        <p:spPr>
          <a:xfrm>
            <a:off x="822960" y="2176272"/>
            <a:ext cx="3392424" cy="27432"/>
          </a:xfrm>
          <a:prstGeom prst="rect">
            <a:avLst/>
          </a:prstGeom>
          <a:solidFill>
            <a:srgbClr val="1C82A8"/>
          </a:solidFill>
          <a:ln/>
        </p:spPr>
        <p:txBody>
          <a:bodyPr/>
          <a:lstStyle/>
          <a:p>
            <a:endParaRPr lang="en-US"/>
          </a:p>
        </p:txBody>
      </p:sp>
      <p:sp>
        <p:nvSpPr>
          <p:cNvPr id="6" name="Text 4"/>
          <p:cNvSpPr txBox="1"/>
          <p:nvPr/>
        </p:nvSpPr>
        <p:spPr>
          <a:xfrm>
            <a:off x="822960" y="2377440"/>
            <a:ext cx="3392424" cy="3931920"/>
          </a:xfrm>
          <a:prstGeom prst="rect">
            <a:avLst/>
          </a:prstGeom>
          <a:noFill/>
          <a:ln/>
        </p:spPr>
        <p:txBody>
          <a:bodyPr wrap="square" lIns="0" tIns="0" rIns="0" bIns="0" rtlCol="0" anchor="t"/>
          <a:lstStyle/>
          <a:p>
            <a:pPr marL="0" indent="0">
              <a:lnSpc>
                <a:spcPts val="1600"/>
              </a:lnSpc>
              <a:buNone/>
            </a:pPr>
            <a:r>
              <a:rPr lang="en-US" sz="1150" b="1" dirty="0">
                <a:solidFill>
                  <a:srgbClr val="002D59"/>
                </a:solidFill>
                <a:latin typeface="Roboto" pitchFamily="34" charset="0"/>
                <a:ea typeface="Roboto" pitchFamily="34" charset="-122"/>
                <a:cs typeface="Roboto" pitchFamily="34" charset="-120"/>
              </a:rPr>
              <a:t>Establish your presence.</a:t>
            </a:r>
            <a:endParaRPr lang="en-US" sz="1150" dirty="0"/>
          </a:p>
          <a:p>
            <a:pPr marL="0" indent="0">
              <a:lnSpc>
                <a:spcPts val="1600"/>
              </a:lnSpc>
              <a:spcAft>
                <a:spcPts val="1000"/>
              </a:spcAft>
              <a:buNone/>
            </a:pPr>
            <a:r>
              <a:rPr lang="en-US" sz="1150" dirty="0">
                <a:solidFill>
                  <a:srgbClr val="3D4C60"/>
                </a:solidFill>
                <a:latin typeface="Roboto" pitchFamily="34" charset="0"/>
                <a:ea typeface="Roboto" pitchFamily="34" charset="-122"/>
                <a:cs typeface="Roboto" pitchFamily="34" charset="-120"/>
              </a:rPr>
              <a:t>Recognition on all SOHE materials.</a:t>
            </a:r>
            <a:endParaRPr lang="en-US" sz="1150" dirty="0"/>
          </a:p>
          <a:p>
            <a:pPr marL="0" indent="0">
              <a:lnSpc>
                <a:spcPts val="1600"/>
              </a:lnSpc>
              <a:buNone/>
            </a:pPr>
            <a:r>
              <a:rPr lang="en-US" sz="1150" b="1" dirty="0">
                <a:solidFill>
                  <a:srgbClr val="002D59"/>
                </a:solidFill>
                <a:latin typeface="Roboto" pitchFamily="34" charset="0"/>
                <a:ea typeface="Roboto" pitchFamily="34" charset="-122"/>
                <a:cs typeface="Roboto" pitchFamily="34" charset="-120"/>
              </a:rPr>
              <a:t>Showcase your expertise.</a:t>
            </a:r>
            <a:endParaRPr lang="en-US" sz="1150" dirty="0"/>
          </a:p>
          <a:p>
            <a:pPr marL="0" indent="0">
              <a:lnSpc>
                <a:spcPts val="1600"/>
              </a:lnSpc>
              <a:spcAft>
                <a:spcPts val="1000"/>
              </a:spcAft>
              <a:buNone/>
            </a:pPr>
            <a:r>
              <a:rPr lang="en-US" sz="1150" dirty="0">
                <a:solidFill>
                  <a:srgbClr val="3D4C60"/>
                </a:solidFill>
                <a:latin typeface="Roboto" pitchFamily="34" charset="0"/>
                <a:ea typeface="Roboto" pitchFamily="34" charset="-122"/>
                <a:cs typeface="Roboto" pitchFamily="34" charset="-120"/>
              </a:rPr>
              <a:t>Align your company with an issue central to the SOHE agenda.</a:t>
            </a:r>
            <a:endParaRPr lang="en-US" sz="1150" dirty="0"/>
          </a:p>
          <a:p>
            <a:pPr marL="0" indent="0">
              <a:lnSpc>
                <a:spcPts val="1600"/>
              </a:lnSpc>
              <a:buNone/>
            </a:pPr>
            <a:r>
              <a:rPr lang="en-US" sz="1150" b="1" dirty="0">
                <a:solidFill>
                  <a:srgbClr val="002D59"/>
                </a:solidFill>
                <a:latin typeface="Roboto" pitchFamily="34" charset="0"/>
                <a:ea typeface="Roboto" pitchFamily="34" charset="-122"/>
                <a:cs typeface="Roboto" pitchFamily="34" charset="-120"/>
              </a:rPr>
              <a:t>Help shape the agenda.</a:t>
            </a:r>
            <a:endParaRPr lang="en-US" sz="1150" dirty="0"/>
          </a:p>
          <a:p>
            <a:pPr marL="0" indent="0">
              <a:lnSpc>
                <a:spcPts val="1600"/>
              </a:lnSpc>
              <a:spcAft>
                <a:spcPts val="1000"/>
              </a:spcAft>
              <a:buNone/>
            </a:pPr>
            <a:r>
              <a:rPr lang="en-US" sz="1150" dirty="0">
                <a:solidFill>
                  <a:srgbClr val="3D4C60"/>
                </a:solidFill>
                <a:latin typeface="Roboto" pitchFamily="34" charset="0"/>
                <a:ea typeface="Roboto" pitchFamily="34" charset="-122"/>
                <a:cs typeface="Roboto" pitchFamily="34" charset="-120"/>
              </a:rPr>
              <a:t>Nominate a qualified senior executive for the advisory board.</a:t>
            </a:r>
            <a:endParaRPr lang="en-US" sz="1150" dirty="0"/>
          </a:p>
          <a:p>
            <a:pPr marL="0" indent="0">
              <a:lnSpc>
                <a:spcPts val="1600"/>
              </a:lnSpc>
              <a:buNone/>
            </a:pPr>
            <a:r>
              <a:rPr lang="en-US" sz="1150" b="1" dirty="0">
                <a:solidFill>
                  <a:srgbClr val="002D59"/>
                </a:solidFill>
                <a:latin typeface="Roboto" pitchFamily="34" charset="0"/>
                <a:ea typeface="Roboto" pitchFamily="34" charset="-122"/>
                <a:cs typeface="Roboto" pitchFamily="34" charset="-120"/>
              </a:rPr>
              <a:t>Shape the report.</a:t>
            </a:r>
            <a:endParaRPr lang="en-US" sz="1150" dirty="0"/>
          </a:p>
          <a:p>
            <a:pPr marL="0" indent="0">
              <a:lnSpc>
                <a:spcPts val="1600"/>
              </a:lnSpc>
              <a:spcAft>
                <a:spcPts val="1000"/>
              </a:spcAft>
              <a:buNone/>
            </a:pPr>
            <a:r>
              <a:rPr lang="en-US" sz="1150" dirty="0">
                <a:solidFill>
                  <a:srgbClr val="3D4C60"/>
                </a:solidFill>
                <a:latin typeface="Roboto" pitchFamily="34" charset="0"/>
                <a:ea typeface="Roboto" pitchFamily="34" charset="-122"/>
                <a:cs typeface="Roboto" pitchFamily="34" charset="-120"/>
              </a:rPr>
              <a:t>Help pressure-test the research behind SOHE 2027.</a:t>
            </a:r>
            <a:endParaRPr lang="en-US" sz="1150" dirty="0"/>
          </a:p>
        </p:txBody>
      </p:sp>
      <p:sp>
        <p:nvSpPr>
          <p:cNvPr id="7" name="Text 5"/>
          <p:cNvSpPr txBox="1"/>
          <p:nvPr/>
        </p:nvSpPr>
        <p:spPr>
          <a:xfrm>
            <a:off x="4398264" y="1828800"/>
            <a:ext cx="3392424" cy="274320"/>
          </a:xfrm>
          <a:prstGeom prst="rect">
            <a:avLst/>
          </a:prstGeom>
          <a:noFill/>
          <a:ln/>
        </p:spPr>
        <p:txBody>
          <a:bodyPr wrap="square" lIns="0" tIns="0" rIns="0" bIns="0" rtlCol="0" anchor="ctr"/>
          <a:lstStyle/>
          <a:p>
            <a:pPr marL="0" indent="0">
              <a:buNone/>
            </a:pPr>
            <a:r>
              <a:rPr lang="en-US" sz="1100" b="1" kern="0" spc="200" dirty="0">
                <a:solidFill>
                  <a:srgbClr val="002D59"/>
                </a:solidFill>
                <a:latin typeface="Roboto" pitchFamily="34" charset="0"/>
                <a:ea typeface="Roboto" pitchFamily="34" charset="-122"/>
                <a:cs typeface="Roboto" pitchFamily="34" charset="-120"/>
              </a:rPr>
              <a:t>DURING SOHE ’27</a:t>
            </a:r>
            <a:endParaRPr lang="en-US" sz="1100" dirty="0"/>
          </a:p>
        </p:txBody>
      </p:sp>
      <p:sp>
        <p:nvSpPr>
          <p:cNvPr id="8" name="Shape 6"/>
          <p:cNvSpPr/>
          <p:nvPr/>
        </p:nvSpPr>
        <p:spPr>
          <a:xfrm>
            <a:off x="4398264" y="2176272"/>
            <a:ext cx="3392424" cy="27432"/>
          </a:xfrm>
          <a:prstGeom prst="rect">
            <a:avLst/>
          </a:prstGeom>
          <a:solidFill>
            <a:srgbClr val="002D59"/>
          </a:solidFill>
          <a:ln/>
        </p:spPr>
        <p:txBody>
          <a:bodyPr/>
          <a:lstStyle/>
          <a:p>
            <a:endParaRPr lang="en-US"/>
          </a:p>
        </p:txBody>
      </p:sp>
      <p:sp>
        <p:nvSpPr>
          <p:cNvPr id="9" name="Text 7"/>
          <p:cNvSpPr txBox="1"/>
          <p:nvPr/>
        </p:nvSpPr>
        <p:spPr>
          <a:xfrm>
            <a:off x="4398264" y="2377440"/>
            <a:ext cx="3392424" cy="3931920"/>
          </a:xfrm>
          <a:prstGeom prst="rect">
            <a:avLst/>
          </a:prstGeom>
          <a:noFill/>
          <a:ln/>
        </p:spPr>
        <p:txBody>
          <a:bodyPr wrap="square" lIns="0" tIns="0" rIns="0" bIns="0" rtlCol="0" anchor="t"/>
          <a:lstStyle/>
          <a:p>
            <a:pPr marL="0" indent="0">
              <a:lnSpc>
                <a:spcPts val="1600"/>
              </a:lnSpc>
              <a:buNone/>
            </a:pPr>
            <a:r>
              <a:rPr lang="en-US" sz="1150" b="1" dirty="0">
                <a:solidFill>
                  <a:srgbClr val="002D59"/>
                </a:solidFill>
                <a:latin typeface="Roboto" pitchFamily="34" charset="0"/>
                <a:ea typeface="Roboto" pitchFamily="34" charset="-122"/>
                <a:cs typeface="Roboto" pitchFamily="34" charset="-120"/>
              </a:rPr>
              <a:t>Join the room.</a:t>
            </a:r>
            <a:endParaRPr lang="en-US" sz="1150" dirty="0"/>
          </a:p>
          <a:p>
            <a:pPr marL="0" indent="0">
              <a:lnSpc>
                <a:spcPts val="1600"/>
              </a:lnSpc>
              <a:spcAft>
                <a:spcPts val="1000"/>
              </a:spcAft>
              <a:buNone/>
            </a:pPr>
            <a:r>
              <a:rPr lang="en-US" sz="1150" dirty="0">
                <a:solidFill>
                  <a:srgbClr val="3D4C60"/>
                </a:solidFill>
                <a:latin typeface="Roboto" pitchFamily="34" charset="0"/>
                <a:ea typeface="Roboto" pitchFamily="34" charset="-122"/>
                <a:cs typeface="Roboto" pitchFamily="34" charset="-120"/>
              </a:rPr>
              <a:t>Bring 2–3 executives into the invitation-only gathering.</a:t>
            </a:r>
            <a:endParaRPr lang="en-US" sz="1150" dirty="0"/>
          </a:p>
          <a:p>
            <a:pPr marL="0" indent="0">
              <a:lnSpc>
                <a:spcPts val="1600"/>
              </a:lnSpc>
              <a:buNone/>
            </a:pPr>
            <a:r>
              <a:rPr lang="en-US" sz="1150" b="1" dirty="0">
                <a:solidFill>
                  <a:srgbClr val="002D59"/>
                </a:solidFill>
                <a:latin typeface="Roboto" pitchFamily="34" charset="0"/>
                <a:ea typeface="Roboto" pitchFamily="34" charset="-122"/>
                <a:cs typeface="Roboto" pitchFamily="34" charset="-120"/>
              </a:rPr>
              <a:t>Share your perspective.</a:t>
            </a:r>
            <a:endParaRPr lang="en-US" sz="1150" dirty="0"/>
          </a:p>
          <a:p>
            <a:pPr marL="0" indent="0">
              <a:lnSpc>
                <a:spcPts val="1600"/>
              </a:lnSpc>
              <a:spcAft>
                <a:spcPts val="1000"/>
              </a:spcAft>
              <a:buNone/>
            </a:pPr>
            <a:r>
              <a:rPr lang="en-US" sz="1150" dirty="0">
                <a:solidFill>
                  <a:srgbClr val="3D4C60"/>
                </a:solidFill>
                <a:latin typeface="Roboto" pitchFamily="34" charset="0"/>
                <a:ea typeface="Roboto" pitchFamily="34" charset="-122"/>
                <a:cs typeface="Roboto" pitchFamily="34" charset="-120"/>
              </a:rPr>
              <a:t>Feature your senior executive in a fireside conversation with Jeff Selingo.</a:t>
            </a:r>
            <a:endParaRPr lang="en-US" sz="1150" dirty="0"/>
          </a:p>
          <a:p>
            <a:pPr marL="0" indent="0">
              <a:lnSpc>
                <a:spcPts val="1600"/>
              </a:lnSpc>
              <a:buNone/>
            </a:pPr>
            <a:r>
              <a:rPr lang="en-US" sz="1150" b="1" dirty="0">
                <a:solidFill>
                  <a:srgbClr val="002D59"/>
                </a:solidFill>
                <a:latin typeface="Roboto" pitchFamily="34" charset="0"/>
                <a:ea typeface="Roboto" pitchFamily="34" charset="-122"/>
                <a:cs typeface="Roboto" pitchFamily="34" charset="-120"/>
              </a:rPr>
              <a:t>Build executive relationships.</a:t>
            </a:r>
            <a:endParaRPr lang="en-US" sz="1150" dirty="0"/>
          </a:p>
          <a:p>
            <a:pPr marL="0" indent="0">
              <a:lnSpc>
                <a:spcPts val="1600"/>
              </a:lnSpc>
              <a:spcAft>
                <a:spcPts val="1000"/>
              </a:spcAft>
              <a:buNone/>
            </a:pPr>
            <a:r>
              <a:rPr lang="en-US" sz="1150" dirty="0">
                <a:solidFill>
                  <a:srgbClr val="3D4C60"/>
                </a:solidFill>
                <a:latin typeface="Roboto" pitchFamily="34" charset="0"/>
                <a:ea typeface="Roboto" pitchFamily="34" charset="-122"/>
                <a:cs typeface="Roboto" pitchFamily="34" charset="-120"/>
              </a:rPr>
              <a:t>Participate in selected private working sessions and meals.</a:t>
            </a:r>
            <a:endParaRPr lang="en-US" sz="1150" dirty="0"/>
          </a:p>
          <a:p>
            <a:pPr marL="0" indent="0">
              <a:lnSpc>
                <a:spcPts val="1600"/>
              </a:lnSpc>
              <a:buNone/>
            </a:pPr>
            <a:r>
              <a:rPr lang="en-US" sz="1150" b="1" dirty="0">
                <a:solidFill>
                  <a:srgbClr val="002D59"/>
                </a:solidFill>
                <a:latin typeface="Roboto" pitchFamily="34" charset="0"/>
                <a:ea typeface="Roboto" pitchFamily="34" charset="-122"/>
                <a:cs typeface="Roboto" pitchFamily="34" charset="-120"/>
              </a:rPr>
              <a:t>Co-host the salon evening.</a:t>
            </a:r>
            <a:endParaRPr lang="en-US" sz="1150" dirty="0"/>
          </a:p>
          <a:p>
            <a:pPr marL="0" indent="0">
              <a:lnSpc>
                <a:spcPts val="1600"/>
              </a:lnSpc>
              <a:spcAft>
                <a:spcPts val="1000"/>
              </a:spcAft>
              <a:buNone/>
            </a:pPr>
            <a:r>
              <a:rPr lang="en-US" sz="1150" dirty="0">
                <a:solidFill>
                  <a:srgbClr val="3D4C60"/>
                </a:solidFill>
                <a:latin typeface="Roboto" pitchFamily="34" charset="0"/>
                <a:ea typeface="Roboto" pitchFamily="34" charset="-122"/>
                <a:cs typeface="Roboto" pitchFamily="34" charset="-120"/>
              </a:rPr>
              <a:t>Convene attendees at a salon dinner, roundtable breakfast, or reception.</a:t>
            </a:r>
            <a:endParaRPr lang="en-US" sz="1150" dirty="0"/>
          </a:p>
        </p:txBody>
      </p:sp>
      <p:sp>
        <p:nvSpPr>
          <p:cNvPr id="10" name="Text 8"/>
          <p:cNvSpPr txBox="1"/>
          <p:nvPr/>
        </p:nvSpPr>
        <p:spPr>
          <a:xfrm>
            <a:off x="7973568" y="1828800"/>
            <a:ext cx="3392424" cy="274320"/>
          </a:xfrm>
          <a:prstGeom prst="rect">
            <a:avLst/>
          </a:prstGeom>
          <a:noFill/>
          <a:ln/>
        </p:spPr>
        <p:txBody>
          <a:bodyPr wrap="square" lIns="0" tIns="0" rIns="0" bIns="0" rtlCol="0" anchor="ctr"/>
          <a:lstStyle/>
          <a:p>
            <a:pPr marL="0" indent="0">
              <a:buNone/>
            </a:pPr>
            <a:r>
              <a:rPr lang="en-US" sz="1100" b="1" kern="0" spc="200" dirty="0">
                <a:solidFill>
                  <a:srgbClr val="2E7D78"/>
                </a:solidFill>
                <a:latin typeface="Roboto" pitchFamily="34" charset="0"/>
                <a:ea typeface="Roboto" pitchFamily="34" charset="-122"/>
                <a:cs typeface="Roboto" pitchFamily="34" charset="-120"/>
              </a:rPr>
              <a:t>AFTER SOHE ’27</a:t>
            </a:r>
            <a:endParaRPr lang="en-US" sz="1100" dirty="0"/>
          </a:p>
        </p:txBody>
      </p:sp>
      <p:sp>
        <p:nvSpPr>
          <p:cNvPr id="11" name="Shape 9"/>
          <p:cNvSpPr/>
          <p:nvPr/>
        </p:nvSpPr>
        <p:spPr>
          <a:xfrm>
            <a:off x="7973568" y="2176272"/>
            <a:ext cx="3392424" cy="27432"/>
          </a:xfrm>
          <a:prstGeom prst="rect">
            <a:avLst/>
          </a:prstGeom>
          <a:solidFill>
            <a:srgbClr val="59AAA8"/>
          </a:solidFill>
          <a:ln/>
        </p:spPr>
        <p:txBody>
          <a:bodyPr/>
          <a:lstStyle/>
          <a:p>
            <a:endParaRPr lang="en-US"/>
          </a:p>
        </p:txBody>
      </p:sp>
      <p:sp>
        <p:nvSpPr>
          <p:cNvPr id="12" name="Text 10"/>
          <p:cNvSpPr txBox="1"/>
          <p:nvPr/>
        </p:nvSpPr>
        <p:spPr>
          <a:xfrm>
            <a:off x="7973568" y="2377440"/>
            <a:ext cx="3392424" cy="3931920"/>
          </a:xfrm>
          <a:prstGeom prst="rect">
            <a:avLst/>
          </a:prstGeom>
          <a:noFill/>
          <a:ln/>
        </p:spPr>
        <p:txBody>
          <a:bodyPr wrap="square" lIns="0" tIns="0" rIns="0" bIns="0" rtlCol="0" anchor="t"/>
          <a:lstStyle/>
          <a:p>
            <a:pPr marL="0" indent="0">
              <a:lnSpc>
                <a:spcPts val="1600"/>
              </a:lnSpc>
              <a:buNone/>
            </a:pPr>
            <a:r>
              <a:rPr lang="en-US" sz="1150" b="1" dirty="0">
                <a:solidFill>
                  <a:srgbClr val="002D59"/>
                </a:solidFill>
                <a:latin typeface="Roboto" pitchFamily="34" charset="0"/>
                <a:ea typeface="Roboto" pitchFamily="34" charset="-122"/>
                <a:cs typeface="Roboto" pitchFamily="34" charset="-120"/>
              </a:rPr>
              <a:t>Launch the report.</a:t>
            </a:r>
            <a:endParaRPr lang="en-US" sz="1150" dirty="0"/>
          </a:p>
          <a:p>
            <a:pPr marL="0" indent="0">
              <a:lnSpc>
                <a:spcPts val="1600"/>
              </a:lnSpc>
              <a:spcAft>
                <a:spcPts val="1000"/>
              </a:spcAft>
              <a:buNone/>
            </a:pPr>
            <a:r>
              <a:rPr lang="en-US" sz="1150" dirty="0">
                <a:solidFill>
                  <a:srgbClr val="3D4C60"/>
                </a:solidFill>
                <a:latin typeface="Roboto" pitchFamily="34" charset="0"/>
                <a:ea typeface="Roboto" pitchFamily="34" charset="-122"/>
                <a:cs typeface="Roboto" pitchFamily="34" charset="-120"/>
              </a:rPr>
              <a:t>Lead partner recognition in the September release of SOHE 2027.</a:t>
            </a:r>
            <a:endParaRPr lang="en-US" sz="1150" dirty="0"/>
          </a:p>
          <a:p>
            <a:pPr marL="0" indent="0">
              <a:lnSpc>
                <a:spcPts val="1600"/>
              </a:lnSpc>
              <a:buNone/>
            </a:pPr>
            <a:r>
              <a:rPr lang="en-US" sz="1150" b="1" dirty="0">
                <a:solidFill>
                  <a:srgbClr val="002D59"/>
                </a:solidFill>
                <a:latin typeface="Roboto" pitchFamily="34" charset="0"/>
                <a:ea typeface="Roboto" pitchFamily="34" charset="-122"/>
                <a:cs typeface="Roboto" pitchFamily="34" charset="-120"/>
              </a:rPr>
              <a:t>Integrate your perspective.</a:t>
            </a:r>
            <a:endParaRPr lang="en-US" sz="1150" dirty="0"/>
          </a:p>
          <a:p>
            <a:pPr marL="0" indent="0">
              <a:lnSpc>
                <a:spcPts val="1600"/>
              </a:lnSpc>
              <a:spcAft>
                <a:spcPts val="1000"/>
              </a:spcAft>
              <a:buNone/>
            </a:pPr>
            <a:r>
              <a:rPr lang="en-US" sz="1150" dirty="0">
                <a:solidFill>
                  <a:srgbClr val="3D4C60"/>
                </a:solidFill>
                <a:latin typeface="Roboto" pitchFamily="34" charset="0"/>
                <a:ea typeface="Roboto" pitchFamily="34" charset="-122"/>
                <a:cs typeface="Roboto" pitchFamily="34" charset="-120"/>
              </a:rPr>
              <a:t>Clearly identified sponsored content and relevant partner data in the report.</a:t>
            </a:r>
            <a:endParaRPr lang="en-US" sz="1150" dirty="0"/>
          </a:p>
          <a:p>
            <a:pPr marL="0" indent="0">
              <a:lnSpc>
                <a:spcPts val="1600"/>
              </a:lnSpc>
              <a:buNone/>
            </a:pPr>
            <a:r>
              <a:rPr lang="en-US" sz="1150" b="1" dirty="0">
                <a:solidFill>
                  <a:srgbClr val="002D59"/>
                </a:solidFill>
                <a:latin typeface="Roboto" pitchFamily="34" charset="0"/>
                <a:ea typeface="Roboto" pitchFamily="34" charset="-122"/>
                <a:cs typeface="Roboto" pitchFamily="34" charset="-120"/>
              </a:rPr>
              <a:t>Bring the findings to leaders.</a:t>
            </a:r>
            <a:endParaRPr lang="en-US" sz="1150" dirty="0"/>
          </a:p>
          <a:p>
            <a:pPr marL="0" indent="0">
              <a:lnSpc>
                <a:spcPts val="1600"/>
              </a:lnSpc>
              <a:spcAft>
                <a:spcPts val="1000"/>
              </a:spcAft>
              <a:buNone/>
            </a:pPr>
            <a:r>
              <a:rPr lang="en-US" sz="1150" dirty="0">
                <a:solidFill>
                  <a:srgbClr val="3D4C60"/>
                </a:solidFill>
                <a:latin typeface="Roboto" pitchFamily="34" charset="0"/>
                <a:ea typeface="Roboto" pitchFamily="34" charset="-122"/>
                <a:cs typeface="Roboto" pitchFamily="34" charset="-120"/>
              </a:rPr>
              <a:t>A leading partner role in the fall briefing or webinar.</a:t>
            </a:r>
            <a:endParaRPr lang="en-US" sz="1150" dirty="0"/>
          </a:p>
          <a:p>
            <a:pPr marL="0" indent="0">
              <a:lnSpc>
                <a:spcPts val="1600"/>
              </a:lnSpc>
              <a:buNone/>
            </a:pPr>
            <a:r>
              <a:rPr lang="en-US" sz="1150" b="1" dirty="0">
                <a:solidFill>
                  <a:srgbClr val="002D59"/>
                </a:solidFill>
                <a:latin typeface="Roboto" pitchFamily="34" charset="0"/>
                <a:ea typeface="Roboto" pitchFamily="34" charset="-122"/>
                <a:cs typeface="Roboto" pitchFamily="34" charset="-120"/>
              </a:rPr>
              <a:t>Sustain your presence.</a:t>
            </a:r>
            <a:endParaRPr lang="en-US" sz="1150" dirty="0"/>
          </a:p>
          <a:p>
            <a:pPr marL="0" indent="0">
              <a:lnSpc>
                <a:spcPts val="1600"/>
              </a:lnSpc>
              <a:spcAft>
                <a:spcPts val="1000"/>
              </a:spcAft>
              <a:buNone/>
            </a:pPr>
            <a:r>
              <a:rPr lang="en-US" sz="1150" dirty="0">
                <a:solidFill>
                  <a:srgbClr val="3D4C60"/>
                </a:solidFill>
                <a:latin typeface="Roboto" pitchFamily="34" charset="0"/>
                <a:ea typeface="Roboto" pitchFamily="34" charset="-122"/>
                <a:cs typeface="Roboto" pitchFamily="34" charset="-120"/>
              </a:rPr>
              <a:t>Ongoing visibility in SOHE content and programming throughout the year.</a:t>
            </a:r>
            <a:endParaRPr lang="en-US" sz="1150" dirty="0"/>
          </a:p>
        </p:txBody>
      </p:sp>
      <p:sp>
        <p:nvSpPr>
          <p:cNvPr id="14" name="Text 11"/>
          <p:cNvSpPr txBox="1"/>
          <p:nvPr/>
        </p:nvSpPr>
        <p:spPr>
          <a:xfrm>
            <a:off x="10911535" y="6254496"/>
            <a:ext cx="457200" cy="237744"/>
          </a:xfrm>
          <a:prstGeom prst="rect">
            <a:avLst/>
          </a:prstGeom>
          <a:noFill/>
          <a:ln/>
        </p:spPr>
        <p:txBody>
          <a:bodyPr wrap="square" lIns="0" tIns="0" rIns="0" bIns="0" rtlCol="0" anchor="ctr"/>
          <a:lstStyle/>
          <a:p>
            <a:pPr marL="0" indent="0" algn="r">
              <a:buNone/>
            </a:pPr>
            <a:r>
              <a:rPr lang="en-US" sz="800" kern="0" spc="200" dirty="0">
                <a:solidFill>
                  <a:srgbClr val="637E99"/>
                </a:solidFill>
                <a:latin typeface="Roboto" pitchFamily="34" charset="0"/>
                <a:ea typeface="Roboto" pitchFamily="34" charset="-122"/>
                <a:cs typeface="Roboto" pitchFamily="34" charset="-120"/>
              </a:rPr>
              <a:t>08</a:t>
            </a:r>
            <a:endParaRPr lang="en-US" sz="800" dirty="0"/>
          </a:p>
        </p:txBody>
      </p:sp>
      <p:pic>
        <p:nvPicPr>
          <p:cNvPr id="16" name="Image 0" descr="a_logod.png">
            <a:extLst>
              <a:ext uri="{FF2B5EF4-FFF2-40B4-BE49-F238E27FC236}">
                <a16:creationId xmlns:a16="http://schemas.microsoft.com/office/drawing/2014/main" id="{4FA2EEFD-1934-FA5E-98A8-D3033458A8BB}"/>
              </a:ext>
            </a:extLst>
          </p:cNvPr>
          <p:cNvPicPr>
            <a:picLocks noChangeAspect="1"/>
          </p:cNvPicPr>
          <p:nvPr/>
        </p:nvPicPr>
        <p:blipFill>
          <a:blip r:embed="rId3"/>
          <a:stretch>
            <a:fillRect/>
          </a:stretch>
        </p:blipFill>
        <p:spPr>
          <a:xfrm>
            <a:off x="822960" y="6233778"/>
            <a:ext cx="1807343" cy="25436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a_logod.png"/>
          <p:cNvPicPr>
            <a:picLocks noChangeAspect="1"/>
          </p:cNvPicPr>
          <p:nvPr/>
        </p:nvPicPr>
        <p:blipFill>
          <a:blip r:embed="rId3"/>
          <a:stretch>
            <a:fillRect/>
          </a:stretch>
        </p:blipFill>
        <p:spPr>
          <a:xfrm>
            <a:off x="9814255" y="457200"/>
            <a:ext cx="1737360" cy="246888"/>
          </a:xfrm>
          <a:prstGeom prst="rect">
            <a:avLst/>
          </a:prstGeom>
        </p:spPr>
      </p:pic>
      <p:sp>
        <p:nvSpPr>
          <p:cNvPr id="3" name="Text 0"/>
          <p:cNvSpPr txBox="1"/>
          <p:nvPr/>
        </p:nvSpPr>
        <p:spPr>
          <a:xfrm>
            <a:off x="640080" y="384048"/>
            <a:ext cx="7315200" cy="237744"/>
          </a:xfrm>
          <a:prstGeom prst="rect">
            <a:avLst/>
          </a:prstGeom>
          <a:noFill/>
          <a:ln/>
        </p:spPr>
        <p:txBody>
          <a:bodyPr wrap="square" lIns="0" tIns="0" rIns="0" bIns="0" rtlCol="0" anchor="ctr"/>
          <a:lstStyle/>
          <a:p>
            <a:pPr marL="0" indent="0">
              <a:buNone/>
            </a:pPr>
            <a:r>
              <a:rPr lang="en-US" sz="1000" b="1" kern="0" spc="300" dirty="0">
                <a:solidFill>
                  <a:srgbClr val="637E99"/>
                </a:solidFill>
                <a:latin typeface="Roboto" pitchFamily="34" charset="0"/>
                <a:ea typeface="Roboto" pitchFamily="34" charset="-122"/>
                <a:cs typeface="Roboto" pitchFamily="34" charset="-120"/>
              </a:rPr>
              <a:t>FOUNDING PARTNER PROPOSAL</a:t>
            </a:r>
            <a:endParaRPr lang="en-US" sz="1000" dirty="0"/>
          </a:p>
        </p:txBody>
      </p:sp>
      <p:sp>
        <p:nvSpPr>
          <p:cNvPr id="4" name="Text 1"/>
          <p:cNvSpPr txBox="1"/>
          <p:nvPr/>
        </p:nvSpPr>
        <p:spPr>
          <a:xfrm>
            <a:off x="640080" y="621792"/>
            <a:ext cx="7315200" cy="502920"/>
          </a:xfrm>
          <a:prstGeom prst="rect">
            <a:avLst/>
          </a:prstGeom>
          <a:noFill/>
          <a:ln/>
        </p:spPr>
        <p:txBody>
          <a:bodyPr wrap="square" lIns="0" tIns="0" rIns="0" bIns="0" rtlCol="0" anchor="ctr"/>
          <a:lstStyle/>
          <a:p>
            <a:pPr marL="0" indent="0">
              <a:buNone/>
            </a:pPr>
            <a:r>
              <a:rPr lang="en-US" sz="2800" b="1" dirty="0">
                <a:solidFill>
                  <a:srgbClr val="002D59"/>
                </a:solidFill>
                <a:latin typeface="Roboto" pitchFamily="34" charset="0"/>
                <a:ea typeface="Roboto" pitchFamily="34" charset="-122"/>
                <a:cs typeface="Roboto" pitchFamily="34" charset="-120"/>
              </a:rPr>
              <a:t>[Partner Name]</a:t>
            </a:r>
            <a:endParaRPr lang="en-US" sz="2800" dirty="0"/>
          </a:p>
        </p:txBody>
      </p:sp>
      <p:sp>
        <p:nvSpPr>
          <p:cNvPr id="5" name="Text 2"/>
          <p:cNvSpPr txBox="1"/>
          <p:nvPr/>
        </p:nvSpPr>
        <p:spPr>
          <a:xfrm>
            <a:off x="640080" y="1170432"/>
            <a:ext cx="10881360" cy="274320"/>
          </a:xfrm>
          <a:prstGeom prst="rect">
            <a:avLst/>
          </a:prstGeom>
          <a:noFill/>
          <a:ln/>
        </p:spPr>
        <p:txBody>
          <a:bodyPr wrap="square" lIns="0" tIns="0" rIns="0" bIns="0" rtlCol="0" anchor="ctr"/>
          <a:lstStyle/>
          <a:p>
            <a:pPr marL="0" indent="0">
              <a:buNone/>
            </a:pPr>
            <a:r>
              <a:rPr lang="en-US" sz="1100" dirty="0">
                <a:solidFill>
                  <a:srgbClr val="3D4C60"/>
                </a:solidFill>
                <a:latin typeface="Roboto" pitchFamily="34" charset="0"/>
                <a:ea typeface="Roboto" pitchFamily="34" charset="-122"/>
                <a:cs typeface="Roboto" pitchFamily="34" charset="-120"/>
              </a:rPr>
              <a:t>The SOHE ’27 Founding Partner position, </a:t>
            </a:r>
            <a:r>
              <a:rPr lang="en-US" sz="1100" b="1" dirty="0">
                <a:solidFill>
                  <a:srgbClr val="002D59"/>
                </a:solidFill>
                <a:latin typeface="Roboto" pitchFamily="34" charset="0"/>
                <a:ea typeface="Roboto" pitchFamily="34" charset="-122"/>
                <a:cs typeface="Roboto" pitchFamily="34" charset="-120"/>
              </a:rPr>
              <a:t>customized for [Partner Name]</a:t>
            </a:r>
            <a:r>
              <a:rPr lang="en-US" sz="1100" dirty="0">
                <a:solidFill>
                  <a:srgbClr val="3D4C60"/>
                </a:solidFill>
                <a:latin typeface="Roboto" pitchFamily="34" charset="0"/>
                <a:ea typeface="Roboto" pitchFamily="34" charset="-122"/>
                <a:cs typeface="Roboto" pitchFamily="34" charset="-120"/>
              </a:rPr>
              <a:t>: one integrated, year-round plan across the report, SOHE ’27, and the programming that follows.</a:t>
            </a:r>
            <a:endParaRPr lang="en-US" sz="1100" dirty="0"/>
          </a:p>
        </p:txBody>
      </p:sp>
      <p:graphicFrame>
        <p:nvGraphicFramePr>
          <p:cNvPr id="6" name="Table 0"/>
          <p:cNvGraphicFramePr>
            <a:graphicFrameLocks noGrp="1"/>
          </p:cNvGraphicFramePr>
          <p:nvPr>
            <p:extLst>
              <p:ext uri="{D42A27DB-BD31-4B8C-83A1-F6EECF244321}">
                <p14:modId xmlns:p14="http://schemas.microsoft.com/office/powerpoint/2010/main" val="1231703870"/>
              </p:ext>
            </p:extLst>
          </p:nvPr>
        </p:nvGraphicFramePr>
        <p:xfrm>
          <a:off x="640080" y="1572768"/>
          <a:ext cx="10908792" cy="4213552"/>
        </p:xfrm>
        <a:graphic>
          <a:graphicData uri="http://schemas.openxmlformats.org/drawingml/2006/table">
            <a:tbl>
              <a:tblPr/>
              <a:tblGrid>
                <a:gridCol w="2286000">
                  <a:extLst>
                    <a:ext uri="{9D8B030D-6E8A-4147-A177-3AD203B41FA5}">
                      <a16:colId xmlns:a16="http://schemas.microsoft.com/office/drawing/2014/main" val="20000"/>
                    </a:ext>
                  </a:extLst>
                </a:gridCol>
                <a:gridCol w="5989320">
                  <a:extLst>
                    <a:ext uri="{9D8B030D-6E8A-4147-A177-3AD203B41FA5}">
                      <a16:colId xmlns:a16="http://schemas.microsoft.com/office/drawing/2014/main" val="20001"/>
                    </a:ext>
                  </a:extLst>
                </a:gridCol>
                <a:gridCol w="1581912">
                  <a:extLst>
                    <a:ext uri="{9D8B030D-6E8A-4147-A177-3AD203B41FA5}">
                      <a16:colId xmlns:a16="http://schemas.microsoft.com/office/drawing/2014/main" val="20002"/>
                    </a:ext>
                  </a:extLst>
                </a:gridCol>
                <a:gridCol w="1051560">
                  <a:extLst>
                    <a:ext uri="{9D8B030D-6E8A-4147-A177-3AD203B41FA5}">
                      <a16:colId xmlns:a16="http://schemas.microsoft.com/office/drawing/2014/main" val="20003"/>
                    </a:ext>
                  </a:extLst>
                </a:gridCol>
              </a:tblGrid>
              <a:tr h="263347">
                <a:tc>
                  <a:txBody>
                    <a:bodyPr/>
                    <a:lstStyle/>
                    <a:p>
                      <a:pPr marL="0" indent="0">
                        <a:buNone/>
                      </a:pPr>
                      <a:r>
                        <a:rPr lang="en-US" sz="950" b="1" kern="0" spc="150" dirty="0">
                          <a:solidFill>
                            <a:srgbClr val="FFFFFF"/>
                          </a:solidFill>
                          <a:latin typeface="Roboto" pitchFamily="34" charset="0"/>
                          <a:ea typeface="Roboto" pitchFamily="34" charset="-122"/>
                          <a:cs typeface="Roboto" pitchFamily="34" charset="-120"/>
                        </a:rPr>
                        <a:t>ASSET</a:t>
                      </a:r>
                      <a:endParaRPr lang="en-US" sz="95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solidFill>
                      <a:srgbClr val="002D59"/>
                    </a:solidFill>
                  </a:tcPr>
                </a:tc>
                <a:tc>
                  <a:txBody>
                    <a:bodyPr/>
                    <a:lstStyle/>
                    <a:p>
                      <a:pPr marL="0" indent="0">
                        <a:buNone/>
                      </a:pPr>
                      <a:r>
                        <a:rPr lang="en-US" sz="950" b="1" kern="0" spc="150" dirty="0">
                          <a:solidFill>
                            <a:srgbClr val="FFFFFF"/>
                          </a:solidFill>
                          <a:latin typeface="Roboto" pitchFamily="34" charset="0"/>
                          <a:ea typeface="Roboto" pitchFamily="34" charset="-122"/>
                          <a:cs typeface="Roboto" pitchFamily="34" charset="-120"/>
                        </a:rPr>
                        <a:t>DETAILS</a:t>
                      </a:r>
                      <a:endParaRPr lang="en-US" sz="95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solidFill>
                      <a:srgbClr val="002D59"/>
                    </a:solidFill>
                  </a:tcPr>
                </a:tc>
                <a:tc>
                  <a:txBody>
                    <a:bodyPr/>
                    <a:lstStyle/>
                    <a:p>
                      <a:pPr marL="0" indent="0">
                        <a:buNone/>
                      </a:pPr>
                      <a:r>
                        <a:rPr lang="en-US" sz="950" b="1" kern="0" spc="150" dirty="0">
                          <a:solidFill>
                            <a:srgbClr val="FFFFFF"/>
                          </a:solidFill>
                          <a:latin typeface="Roboto" pitchFamily="34" charset="0"/>
                          <a:ea typeface="Roboto" pitchFamily="34" charset="-122"/>
                          <a:cs typeface="Roboto" pitchFamily="34" charset="-120"/>
                        </a:rPr>
                        <a:t>TIMING</a:t>
                      </a:r>
                      <a:endParaRPr lang="en-US" sz="95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solidFill>
                      <a:srgbClr val="002D59"/>
                    </a:solidFill>
                  </a:tcPr>
                </a:tc>
                <a:tc>
                  <a:txBody>
                    <a:bodyPr/>
                    <a:lstStyle/>
                    <a:p>
                      <a:pPr marL="0" indent="0" algn="ctr">
                        <a:buNone/>
                      </a:pPr>
                      <a:r>
                        <a:rPr lang="en-US" sz="950" b="1" kern="0" spc="150" dirty="0">
                          <a:solidFill>
                            <a:srgbClr val="FFFFFF"/>
                          </a:solidFill>
                          <a:latin typeface="Roboto" pitchFamily="34" charset="0"/>
                          <a:ea typeface="Roboto" pitchFamily="34" charset="-122"/>
                          <a:cs typeface="Roboto" pitchFamily="34" charset="-120"/>
                        </a:rPr>
                        <a:t>INCLUDED</a:t>
                      </a:r>
                      <a:endParaRPr lang="en-US" sz="95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solidFill>
                      <a:srgbClr val="002D59"/>
                    </a:solidFill>
                  </a:tcPr>
                </a:tc>
                <a:extLst>
                  <a:ext uri="{0D108BD9-81ED-4DB2-BD59-A6C34878D82A}">
                    <a16:rowId xmlns:a16="http://schemas.microsoft.com/office/drawing/2014/main" val="10000"/>
                  </a:ext>
                </a:extLst>
              </a:tr>
              <a:tr h="263347">
                <a:tc gridSpan="4">
                  <a:txBody>
                    <a:bodyPr/>
                    <a:lstStyle/>
                    <a:p>
                      <a:pPr marL="0" indent="0">
                        <a:buNone/>
                      </a:pPr>
                      <a:r>
                        <a:rPr lang="en-US" sz="900" b="1" kern="0" spc="200" dirty="0">
                          <a:solidFill>
                            <a:srgbClr val="1C5F80"/>
                          </a:solidFill>
                          <a:latin typeface="Roboto" pitchFamily="34" charset="0"/>
                          <a:ea typeface="Roboto" pitchFamily="34" charset="-122"/>
                          <a:cs typeface="Roboto" pitchFamily="34" charset="-120"/>
                        </a:rPr>
                        <a:t>BEFORE SOHE ’27 · ESTABLISH THE POSITION</a:t>
                      </a:r>
                      <a:endParaRPr lang="en-US" sz="9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solidFill>
                      <a:srgbClr val="F7F8F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263347">
                <a:tc>
                  <a:txBody>
                    <a:bodyPr/>
                    <a:lstStyle/>
                    <a:p>
                      <a:pPr marL="0" indent="0">
                        <a:buNone/>
                      </a:pPr>
                      <a:r>
                        <a:rPr lang="en-US" sz="980" b="0" dirty="0">
                          <a:solidFill>
                            <a:srgbClr val="002D59"/>
                          </a:solidFill>
                          <a:latin typeface="Roboto" pitchFamily="34" charset="0"/>
                          <a:ea typeface="Roboto" pitchFamily="34" charset="-122"/>
                          <a:cs typeface="Roboto" pitchFamily="34" charset="-120"/>
                        </a:rPr>
                        <a:t>Brand presence</a:t>
                      </a:r>
                      <a:endParaRPr lang="en-US" sz="980" b="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30" dirty="0">
                          <a:solidFill>
                            <a:srgbClr val="3D4C60"/>
                          </a:solidFill>
                          <a:latin typeface="Roboto" pitchFamily="34" charset="0"/>
                          <a:ea typeface="Roboto" pitchFamily="34" charset="-122"/>
                          <a:cs typeface="Roboto" pitchFamily="34" charset="-120"/>
                        </a:rPr>
                        <a:t>Founding Partner recognition on all SOHE materials and communications.</a:t>
                      </a:r>
                      <a:endParaRPr lang="en-US" sz="93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00" dirty="0">
                          <a:solidFill>
                            <a:srgbClr val="637E99"/>
                          </a:solidFill>
                          <a:latin typeface="Roboto" pitchFamily="34" charset="0"/>
                          <a:ea typeface="Roboto" pitchFamily="34" charset="-122"/>
                          <a:cs typeface="Roboto" pitchFamily="34" charset="-120"/>
                        </a:rPr>
                        <a:t>From signing</a:t>
                      </a:r>
                      <a:endParaRPr lang="en-US" sz="9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lgn="ctr">
                        <a:buNone/>
                      </a:pPr>
                      <a:r>
                        <a:rPr lang="en-US" sz="1100" b="1" dirty="0">
                          <a:solidFill>
                            <a:srgbClr val="2E7D78"/>
                          </a:solidFill>
                          <a:latin typeface="Roboto" pitchFamily="34" charset="0"/>
                          <a:ea typeface="Roboto" pitchFamily="34" charset="-122"/>
                          <a:cs typeface="Roboto" pitchFamily="34" charset="-120"/>
                        </a:rPr>
                        <a:t>✓</a:t>
                      </a:r>
                      <a:endParaRPr lang="en-US" sz="11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extLst>
                  <a:ext uri="{0D108BD9-81ED-4DB2-BD59-A6C34878D82A}">
                    <a16:rowId xmlns:a16="http://schemas.microsoft.com/office/drawing/2014/main" val="10002"/>
                  </a:ext>
                </a:extLst>
              </a:tr>
              <a:tr h="263347">
                <a:tc>
                  <a:txBody>
                    <a:bodyPr/>
                    <a:lstStyle/>
                    <a:p>
                      <a:pPr marL="0" indent="0">
                        <a:buNone/>
                      </a:pPr>
                      <a:r>
                        <a:rPr lang="en-US" sz="980" b="0" dirty="0">
                          <a:solidFill>
                            <a:srgbClr val="002D59"/>
                          </a:solidFill>
                          <a:latin typeface="Roboto" pitchFamily="34" charset="0"/>
                          <a:ea typeface="Roboto" pitchFamily="34" charset="-122"/>
                          <a:cs typeface="Roboto" pitchFamily="34" charset="-120"/>
                        </a:rPr>
                        <a:t>Theme alignment</a:t>
                      </a:r>
                      <a:endParaRPr lang="en-US" sz="980" b="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30" dirty="0">
                          <a:solidFill>
                            <a:srgbClr val="3D4C60"/>
                          </a:solidFill>
                          <a:latin typeface="Roboto" pitchFamily="34" charset="0"/>
                          <a:ea typeface="Roboto" pitchFamily="34" charset="-122"/>
                          <a:cs typeface="Roboto" pitchFamily="34" charset="-120"/>
                        </a:rPr>
                        <a:t>[Partner Name] aligned with a central SOHE theme: [theme].</a:t>
                      </a:r>
                      <a:endParaRPr lang="en-US" sz="93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00" dirty="0">
                          <a:solidFill>
                            <a:srgbClr val="637E99"/>
                          </a:solidFill>
                          <a:latin typeface="Roboto" pitchFamily="34" charset="0"/>
                          <a:ea typeface="Roboto" pitchFamily="34" charset="-122"/>
                          <a:cs typeface="Roboto" pitchFamily="34" charset="-120"/>
                        </a:rPr>
                        <a:t>From signing</a:t>
                      </a:r>
                      <a:endParaRPr lang="en-US" sz="9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lgn="ctr">
                        <a:buNone/>
                      </a:pPr>
                      <a:r>
                        <a:rPr lang="en-US" sz="1100" b="1" dirty="0">
                          <a:solidFill>
                            <a:srgbClr val="2E7D78"/>
                          </a:solidFill>
                          <a:latin typeface="Roboto" pitchFamily="34" charset="0"/>
                          <a:ea typeface="Roboto" pitchFamily="34" charset="-122"/>
                          <a:cs typeface="Roboto" pitchFamily="34" charset="-120"/>
                        </a:rPr>
                        <a:t>✓</a:t>
                      </a:r>
                      <a:endParaRPr lang="en-US" sz="11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extLst>
                  <a:ext uri="{0D108BD9-81ED-4DB2-BD59-A6C34878D82A}">
                    <a16:rowId xmlns:a16="http://schemas.microsoft.com/office/drawing/2014/main" val="10003"/>
                  </a:ext>
                </a:extLst>
              </a:tr>
              <a:tr h="263347">
                <a:tc>
                  <a:txBody>
                    <a:bodyPr/>
                    <a:lstStyle/>
                    <a:p>
                      <a:pPr marL="0" indent="0">
                        <a:buNone/>
                      </a:pPr>
                      <a:r>
                        <a:rPr lang="en-US" sz="980" b="0" dirty="0">
                          <a:solidFill>
                            <a:srgbClr val="002D59"/>
                          </a:solidFill>
                          <a:latin typeface="Roboto" pitchFamily="34" charset="0"/>
                          <a:ea typeface="Roboto" pitchFamily="34" charset="-122"/>
                          <a:cs typeface="Roboto" pitchFamily="34" charset="-120"/>
                        </a:rPr>
                        <a:t>Advisory board seat</a:t>
                      </a:r>
                      <a:endParaRPr lang="en-US" sz="980" b="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30" dirty="0">
                          <a:solidFill>
                            <a:srgbClr val="3D4C60"/>
                          </a:solidFill>
                          <a:latin typeface="Roboto" pitchFamily="34" charset="0"/>
                          <a:ea typeface="Roboto" pitchFamily="34" charset="-122"/>
                          <a:cs typeface="Roboto" pitchFamily="34" charset="-120"/>
                        </a:rPr>
                        <a:t>Nominate a qualified senior executive to the SOHE advisory board.</a:t>
                      </a:r>
                      <a:endParaRPr lang="en-US" sz="93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00" dirty="0">
                          <a:solidFill>
                            <a:srgbClr val="637E99"/>
                          </a:solidFill>
                          <a:latin typeface="Roboto" pitchFamily="34" charset="0"/>
                          <a:ea typeface="Roboto" pitchFamily="34" charset="-122"/>
                          <a:cs typeface="Roboto" pitchFamily="34" charset="-120"/>
                        </a:rPr>
                        <a:t>Announced Q4 2026</a:t>
                      </a:r>
                      <a:endParaRPr lang="en-US" sz="9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lgn="ctr">
                        <a:buNone/>
                      </a:pPr>
                      <a:r>
                        <a:rPr lang="en-US" sz="1100" b="1" dirty="0">
                          <a:solidFill>
                            <a:srgbClr val="2E7D78"/>
                          </a:solidFill>
                          <a:latin typeface="Roboto" pitchFamily="34" charset="0"/>
                          <a:ea typeface="Roboto" pitchFamily="34" charset="-122"/>
                          <a:cs typeface="Roboto" pitchFamily="34" charset="-120"/>
                        </a:rPr>
                        <a:t>✓</a:t>
                      </a:r>
                      <a:endParaRPr lang="en-US" sz="11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extLst>
                  <a:ext uri="{0D108BD9-81ED-4DB2-BD59-A6C34878D82A}">
                    <a16:rowId xmlns:a16="http://schemas.microsoft.com/office/drawing/2014/main" val="10004"/>
                  </a:ext>
                </a:extLst>
              </a:tr>
              <a:tr h="263347">
                <a:tc>
                  <a:txBody>
                    <a:bodyPr/>
                    <a:lstStyle/>
                    <a:p>
                      <a:pPr marL="0" indent="0">
                        <a:buNone/>
                      </a:pPr>
                      <a:r>
                        <a:rPr lang="en-US" sz="980" b="0" dirty="0">
                          <a:solidFill>
                            <a:srgbClr val="002D59"/>
                          </a:solidFill>
                          <a:latin typeface="Roboto" pitchFamily="34" charset="0"/>
                          <a:ea typeface="Roboto" pitchFamily="34" charset="-122"/>
                          <a:cs typeface="Roboto" pitchFamily="34" charset="-120"/>
                        </a:rPr>
                        <a:t>Research access</a:t>
                      </a:r>
                      <a:endParaRPr lang="en-US" sz="980" b="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30" dirty="0">
                          <a:solidFill>
                            <a:srgbClr val="3D4C60"/>
                          </a:solidFill>
                          <a:latin typeface="Roboto" pitchFamily="34" charset="0"/>
                          <a:ea typeface="Roboto" pitchFamily="34" charset="-122"/>
                          <a:cs typeface="Roboto" pitchFamily="34" charset="-120"/>
                        </a:rPr>
                        <a:t>Help pressure-test the research and findings behind SOHE 2027.</a:t>
                      </a:r>
                      <a:endParaRPr lang="en-US" sz="93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00" dirty="0">
                          <a:solidFill>
                            <a:srgbClr val="637E99"/>
                          </a:solidFill>
                          <a:latin typeface="Roboto" pitchFamily="34" charset="0"/>
                          <a:ea typeface="Roboto" pitchFamily="34" charset="-122"/>
                          <a:cs typeface="Roboto" pitchFamily="34" charset="-120"/>
                        </a:rPr>
                        <a:t>Spring 2027</a:t>
                      </a:r>
                      <a:endParaRPr lang="en-US" sz="9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lgn="ctr">
                        <a:buNone/>
                      </a:pPr>
                      <a:r>
                        <a:rPr lang="en-US" sz="1100" b="1" dirty="0">
                          <a:solidFill>
                            <a:srgbClr val="2E7D78"/>
                          </a:solidFill>
                          <a:latin typeface="Roboto" pitchFamily="34" charset="0"/>
                          <a:ea typeface="Roboto" pitchFamily="34" charset="-122"/>
                          <a:cs typeface="Roboto" pitchFamily="34" charset="-120"/>
                        </a:rPr>
                        <a:t>✓</a:t>
                      </a:r>
                      <a:endParaRPr lang="en-US" sz="11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extLst>
                  <a:ext uri="{0D108BD9-81ED-4DB2-BD59-A6C34878D82A}">
                    <a16:rowId xmlns:a16="http://schemas.microsoft.com/office/drawing/2014/main" val="10005"/>
                  </a:ext>
                </a:extLst>
              </a:tr>
              <a:tr h="263347">
                <a:tc gridSpan="4">
                  <a:txBody>
                    <a:bodyPr/>
                    <a:lstStyle/>
                    <a:p>
                      <a:pPr marL="0" indent="0">
                        <a:buNone/>
                      </a:pPr>
                      <a:r>
                        <a:rPr lang="en-US" sz="900" b="1" kern="0" spc="200" dirty="0">
                          <a:solidFill>
                            <a:srgbClr val="002D59"/>
                          </a:solidFill>
                          <a:latin typeface="Roboto" pitchFamily="34" charset="0"/>
                          <a:ea typeface="Roboto" pitchFamily="34" charset="-122"/>
                          <a:cs typeface="Roboto" pitchFamily="34" charset="-120"/>
                        </a:rPr>
                        <a:t>AT SOHE ’27 · JOIN THE ROOM</a:t>
                      </a:r>
                      <a:endParaRPr lang="en-US" sz="9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solidFill>
                      <a:srgbClr val="F7F8F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263347">
                <a:tc>
                  <a:txBody>
                    <a:bodyPr/>
                    <a:lstStyle/>
                    <a:p>
                      <a:pPr marL="0" indent="0">
                        <a:buNone/>
                      </a:pPr>
                      <a:r>
                        <a:rPr lang="en-US" sz="980" b="0" dirty="0">
                          <a:solidFill>
                            <a:srgbClr val="002D59"/>
                          </a:solidFill>
                          <a:latin typeface="Roboto" pitchFamily="34" charset="0"/>
                          <a:ea typeface="Roboto" pitchFamily="34" charset="-122"/>
                          <a:cs typeface="Roboto" pitchFamily="34" charset="-120"/>
                        </a:rPr>
                        <a:t>Executive seats</a:t>
                      </a:r>
                      <a:endParaRPr lang="en-US" sz="980" b="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30" dirty="0">
                          <a:solidFill>
                            <a:srgbClr val="3D4C60"/>
                          </a:solidFill>
                          <a:latin typeface="Roboto" pitchFamily="34" charset="0"/>
                          <a:ea typeface="Roboto" pitchFamily="34" charset="-122"/>
                          <a:cs typeface="Roboto" pitchFamily="34" charset="-120"/>
                        </a:rPr>
                        <a:t>2–3 [Partner Name] executives inside the </a:t>
                      </a:r>
                      <a:r>
                        <a:rPr lang="en-US" sz="930">
                          <a:solidFill>
                            <a:srgbClr val="3D4C60"/>
                          </a:solidFill>
                          <a:latin typeface="Roboto" pitchFamily="34" charset="0"/>
                          <a:ea typeface="Roboto" pitchFamily="34" charset="-122"/>
                          <a:cs typeface="Roboto" pitchFamily="34" charset="-120"/>
                        </a:rPr>
                        <a:t>invitation-only gathering.</a:t>
                      </a:r>
                      <a:endParaRPr lang="en-US" sz="93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00" dirty="0">
                          <a:solidFill>
                            <a:srgbClr val="637E99"/>
                          </a:solidFill>
                          <a:latin typeface="Roboto" pitchFamily="34" charset="0"/>
                          <a:ea typeface="Roboto" pitchFamily="34" charset="-122"/>
                          <a:cs typeface="Roboto" pitchFamily="34" charset="-120"/>
                        </a:rPr>
                        <a:t>Late July 2027</a:t>
                      </a:r>
                      <a:endParaRPr lang="en-US" sz="9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lgn="ctr">
                        <a:buNone/>
                      </a:pPr>
                      <a:r>
                        <a:rPr lang="en-US" sz="1100" b="1" dirty="0">
                          <a:solidFill>
                            <a:srgbClr val="2E7D78"/>
                          </a:solidFill>
                          <a:latin typeface="Roboto" pitchFamily="34" charset="0"/>
                          <a:ea typeface="Roboto" pitchFamily="34" charset="-122"/>
                          <a:cs typeface="Roboto" pitchFamily="34" charset="-120"/>
                        </a:rPr>
                        <a:t>✓</a:t>
                      </a:r>
                      <a:endParaRPr lang="en-US" sz="11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extLst>
                  <a:ext uri="{0D108BD9-81ED-4DB2-BD59-A6C34878D82A}">
                    <a16:rowId xmlns:a16="http://schemas.microsoft.com/office/drawing/2014/main" val="10007"/>
                  </a:ext>
                </a:extLst>
              </a:tr>
              <a:tr h="263347">
                <a:tc>
                  <a:txBody>
                    <a:bodyPr/>
                    <a:lstStyle/>
                    <a:p>
                      <a:pPr marL="0" indent="0">
                        <a:buNone/>
                      </a:pPr>
                      <a:r>
                        <a:rPr lang="en-US" sz="980" b="0" dirty="0">
                          <a:solidFill>
                            <a:srgbClr val="002D59"/>
                          </a:solidFill>
                          <a:latin typeface="Roboto" pitchFamily="34" charset="0"/>
                          <a:ea typeface="Roboto" pitchFamily="34" charset="-122"/>
                          <a:cs typeface="Roboto" pitchFamily="34" charset="-120"/>
                        </a:rPr>
                        <a:t>Fireside conversation</a:t>
                      </a:r>
                      <a:endParaRPr lang="en-US" sz="980" b="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30" dirty="0">
                          <a:solidFill>
                            <a:srgbClr val="3D4C60"/>
                          </a:solidFill>
                          <a:latin typeface="Roboto" pitchFamily="34" charset="0"/>
                          <a:ea typeface="Roboto" pitchFamily="34" charset="-122"/>
                          <a:cs typeface="Roboto" pitchFamily="34" charset="-120"/>
                        </a:rPr>
                        <a:t>Your senior executive on the mainstage in conversation with Jeff Selingo.</a:t>
                      </a:r>
                      <a:endParaRPr lang="en-US" sz="93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00" dirty="0">
                          <a:solidFill>
                            <a:srgbClr val="637E99"/>
                          </a:solidFill>
                          <a:latin typeface="Roboto" pitchFamily="34" charset="0"/>
                          <a:ea typeface="Roboto" pitchFamily="34" charset="-122"/>
                          <a:cs typeface="Roboto" pitchFamily="34" charset="-120"/>
                        </a:rPr>
                        <a:t>Late July 2027</a:t>
                      </a:r>
                      <a:endParaRPr lang="en-US" sz="9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lgn="ctr">
                        <a:buNone/>
                      </a:pPr>
                      <a:r>
                        <a:rPr lang="en-US" sz="1100" b="1" dirty="0">
                          <a:solidFill>
                            <a:srgbClr val="2E7D78"/>
                          </a:solidFill>
                          <a:latin typeface="Roboto" pitchFamily="34" charset="0"/>
                          <a:ea typeface="Roboto" pitchFamily="34" charset="-122"/>
                          <a:cs typeface="Roboto" pitchFamily="34" charset="-120"/>
                        </a:rPr>
                        <a:t>✓</a:t>
                      </a:r>
                      <a:endParaRPr lang="en-US" sz="11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extLst>
                  <a:ext uri="{0D108BD9-81ED-4DB2-BD59-A6C34878D82A}">
                    <a16:rowId xmlns:a16="http://schemas.microsoft.com/office/drawing/2014/main" val="10008"/>
                  </a:ext>
                </a:extLst>
              </a:tr>
              <a:tr h="263347">
                <a:tc>
                  <a:txBody>
                    <a:bodyPr/>
                    <a:lstStyle/>
                    <a:p>
                      <a:pPr marL="0" indent="0">
                        <a:buNone/>
                      </a:pPr>
                      <a:r>
                        <a:rPr lang="en-US" sz="980" b="0" dirty="0">
                          <a:solidFill>
                            <a:srgbClr val="002D59"/>
                          </a:solidFill>
                          <a:latin typeface="Roboto" pitchFamily="34" charset="0"/>
                          <a:ea typeface="Roboto" pitchFamily="34" charset="-122"/>
                          <a:cs typeface="Roboto" pitchFamily="34" charset="-120"/>
                        </a:rPr>
                        <a:t>Working sessions &amp; meals</a:t>
                      </a:r>
                      <a:endParaRPr lang="en-US" sz="980" b="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30" dirty="0">
                          <a:solidFill>
                            <a:srgbClr val="3D4C60"/>
                          </a:solidFill>
                          <a:latin typeface="Roboto" pitchFamily="34" charset="0"/>
                          <a:ea typeface="Roboto" pitchFamily="34" charset="-122"/>
                          <a:cs typeface="Roboto" pitchFamily="34" charset="-120"/>
                        </a:rPr>
                        <a:t>Participation in selected private working sessions and executive meals.</a:t>
                      </a:r>
                      <a:endParaRPr lang="en-US" sz="93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00" dirty="0">
                          <a:solidFill>
                            <a:srgbClr val="637E99"/>
                          </a:solidFill>
                          <a:latin typeface="Roboto" pitchFamily="34" charset="0"/>
                          <a:ea typeface="Roboto" pitchFamily="34" charset="-122"/>
                          <a:cs typeface="Roboto" pitchFamily="34" charset="-120"/>
                        </a:rPr>
                        <a:t>Late July 2027</a:t>
                      </a:r>
                      <a:endParaRPr lang="en-US" sz="9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lgn="ctr">
                        <a:buNone/>
                      </a:pPr>
                      <a:r>
                        <a:rPr lang="en-US" sz="1100" b="1" dirty="0">
                          <a:solidFill>
                            <a:srgbClr val="2E7D78"/>
                          </a:solidFill>
                          <a:latin typeface="Roboto" pitchFamily="34" charset="0"/>
                          <a:ea typeface="Roboto" pitchFamily="34" charset="-122"/>
                          <a:cs typeface="Roboto" pitchFamily="34" charset="-120"/>
                        </a:rPr>
                        <a:t>✓</a:t>
                      </a:r>
                      <a:endParaRPr lang="en-US" sz="11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extLst>
                  <a:ext uri="{0D108BD9-81ED-4DB2-BD59-A6C34878D82A}">
                    <a16:rowId xmlns:a16="http://schemas.microsoft.com/office/drawing/2014/main" val="10009"/>
                  </a:ext>
                </a:extLst>
              </a:tr>
              <a:tr h="263347">
                <a:tc>
                  <a:txBody>
                    <a:bodyPr/>
                    <a:lstStyle/>
                    <a:p>
                      <a:pPr marL="0" indent="0">
                        <a:buNone/>
                      </a:pPr>
                      <a:r>
                        <a:rPr lang="en-US" sz="980" b="0" dirty="0">
                          <a:solidFill>
                            <a:srgbClr val="002D59"/>
                          </a:solidFill>
                          <a:latin typeface="Roboto" pitchFamily="34" charset="0"/>
                          <a:ea typeface="Roboto" pitchFamily="34" charset="-122"/>
                          <a:cs typeface="Roboto" pitchFamily="34" charset="-120"/>
                        </a:rPr>
                        <a:t>Salon experience co-host</a:t>
                      </a:r>
                      <a:endParaRPr lang="en-US" sz="980" b="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30" dirty="0">
                          <a:solidFill>
                            <a:srgbClr val="3D4C60"/>
                          </a:solidFill>
                          <a:latin typeface="Roboto" pitchFamily="34" charset="0"/>
                          <a:ea typeface="Roboto" pitchFamily="34" charset="-122"/>
                          <a:cs typeface="Roboto" pitchFamily="34" charset="-120"/>
                        </a:rPr>
                        <a:t>Convene attendees at a salon dinner, roundtable breakfast, or reception.</a:t>
                      </a:r>
                      <a:endParaRPr lang="en-US" sz="93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00" dirty="0">
                          <a:solidFill>
                            <a:srgbClr val="637E99"/>
                          </a:solidFill>
                          <a:latin typeface="Roboto" pitchFamily="34" charset="0"/>
                          <a:ea typeface="Roboto" pitchFamily="34" charset="-122"/>
                          <a:cs typeface="Roboto" pitchFamily="34" charset="-120"/>
                        </a:rPr>
                        <a:t>Late July 2027</a:t>
                      </a:r>
                      <a:endParaRPr lang="en-US" sz="9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lgn="ctr">
                        <a:buNone/>
                      </a:pPr>
                      <a:r>
                        <a:rPr lang="en-US" sz="1100" b="1" dirty="0">
                          <a:solidFill>
                            <a:srgbClr val="2E7D78"/>
                          </a:solidFill>
                          <a:latin typeface="Roboto" pitchFamily="34" charset="0"/>
                          <a:ea typeface="Roboto" pitchFamily="34" charset="-122"/>
                          <a:cs typeface="Roboto" pitchFamily="34" charset="-120"/>
                        </a:rPr>
                        <a:t>✓</a:t>
                      </a:r>
                      <a:endParaRPr lang="en-US" sz="11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extLst>
                  <a:ext uri="{0D108BD9-81ED-4DB2-BD59-A6C34878D82A}">
                    <a16:rowId xmlns:a16="http://schemas.microsoft.com/office/drawing/2014/main" val="10010"/>
                  </a:ext>
                </a:extLst>
              </a:tr>
              <a:tr h="263347">
                <a:tc gridSpan="4">
                  <a:txBody>
                    <a:bodyPr/>
                    <a:lstStyle/>
                    <a:p>
                      <a:pPr marL="0" indent="0">
                        <a:buNone/>
                      </a:pPr>
                      <a:r>
                        <a:rPr lang="en-US" sz="900" b="1" kern="0" spc="200" dirty="0">
                          <a:solidFill>
                            <a:srgbClr val="2E7D78"/>
                          </a:solidFill>
                          <a:latin typeface="Roboto" pitchFamily="34" charset="0"/>
                          <a:ea typeface="Roboto" pitchFamily="34" charset="-122"/>
                          <a:cs typeface="Roboto" pitchFamily="34" charset="-120"/>
                        </a:rPr>
                        <a:t>AFTER SOHE ’27 · CARRY THE WORK FORWARD</a:t>
                      </a:r>
                      <a:endParaRPr lang="en-US" sz="9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solidFill>
                      <a:srgbClr val="F7F8F9"/>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1"/>
                  </a:ext>
                </a:extLst>
              </a:tr>
              <a:tr h="263347">
                <a:tc>
                  <a:txBody>
                    <a:bodyPr/>
                    <a:lstStyle/>
                    <a:p>
                      <a:pPr marL="0" indent="0">
                        <a:buNone/>
                      </a:pPr>
                      <a:r>
                        <a:rPr lang="en-US" sz="980" b="0" dirty="0">
                          <a:solidFill>
                            <a:srgbClr val="002D59"/>
                          </a:solidFill>
                          <a:latin typeface="Roboto" pitchFamily="34" charset="0"/>
                          <a:ea typeface="Roboto" pitchFamily="34" charset="-122"/>
                          <a:cs typeface="Roboto" pitchFamily="34" charset="-120"/>
                        </a:rPr>
                        <a:t>Report launch</a:t>
                      </a:r>
                      <a:endParaRPr lang="en-US" sz="980" b="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30" dirty="0">
                          <a:solidFill>
                            <a:srgbClr val="3D4C60"/>
                          </a:solidFill>
                          <a:latin typeface="Roboto" pitchFamily="34" charset="0"/>
                          <a:ea typeface="Roboto" pitchFamily="34" charset="-122"/>
                          <a:cs typeface="Roboto" pitchFamily="34" charset="-120"/>
                        </a:rPr>
                        <a:t>Lead partner recognition in the September release of SOHE 2027.</a:t>
                      </a:r>
                      <a:endParaRPr lang="en-US" sz="93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00" dirty="0">
                          <a:solidFill>
                            <a:srgbClr val="637E99"/>
                          </a:solidFill>
                          <a:latin typeface="Roboto" pitchFamily="34" charset="0"/>
                          <a:ea typeface="Roboto" pitchFamily="34" charset="-122"/>
                          <a:cs typeface="Roboto" pitchFamily="34" charset="-120"/>
                        </a:rPr>
                        <a:t>September 2027</a:t>
                      </a:r>
                      <a:endParaRPr lang="en-US" sz="9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lgn="ctr">
                        <a:buNone/>
                      </a:pPr>
                      <a:r>
                        <a:rPr lang="en-US" sz="1100" b="1" dirty="0">
                          <a:solidFill>
                            <a:srgbClr val="2E7D78"/>
                          </a:solidFill>
                          <a:latin typeface="Roboto" pitchFamily="34" charset="0"/>
                          <a:ea typeface="Roboto" pitchFamily="34" charset="-122"/>
                          <a:cs typeface="Roboto" pitchFamily="34" charset="-120"/>
                        </a:rPr>
                        <a:t>✓</a:t>
                      </a:r>
                      <a:endParaRPr lang="en-US" sz="11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extLst>
                  <a:ext uri="{0D108BD9-81ED-4DB2-BD59-A6C34878D82A}">
                    <a16:rowId xmlns:a16="http://schemas.microsoft.com/office/drawing/2014/main" val="10012"/>
                  </a:ext>
                </a:extLst>
              </a:tr>
              <a:tr h="263347">
                <a:tc>
                  <a:txBody>
                    <a:bodyPr/>
                    <a:lstStyle/>
                    <a:p>
                      <a:pPr marL="0" indent="0">
                        <a:buNone/>
                      </a:pPr>
                      <a:r>
                        <a:rPr lang="en-US" sz="980" b="0" dirty="0">
                          <a:solidFill>
                            <a:srgbClr val="002D59"/>
                          </a:solidFill>
                          <a:latin typeface="Roboto" pitchFamily="34" charset="0"/>
                          <a:ea typeface="Roboto" pitchFamily="34" charset="-122"/>
                          <a:cs typeface="Roboto" pitchFamily="34" charset="-120"/>
                        </a:rPr>
                        <a:t>Integrated content</a:t>
                      </a:r>
                      <a:endParaRPr lang="en-US" sz="980" b="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30" dirty="0">
                          <a:solidFill>
                            <a:srgbClr val="3D4C60"/>
                          </a:solidFill>
                          <a:latin typeface="Roboto" pitchFamily="34" charset="0"/>
                          <a:ea typeface="Roboto" pitchFamily="34" charset="-122"/>
                          <a:cs typeface="Roboto" pitchFamily="34" charset="-120"/>
                        </a:rPr>
                        <a:t>Clearly identified sponsored content and relevant [Partner Name] data in the report.</a:t>
                      </a:r>
                      <a:endParaRPr lang="en-US" sz="93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00" dirty="0">
                          <a:solidFill>
                            <a:srgbClr val="637E99"/>
                          </a:solidFill>
                          <a:latin typeface="Roboto" pitchFamily="34" charset="0"/>
                          <a:ea typeface="Roboto" pitchFamily="34" charset="-122"/>
                          <a:cs typeface="Roboto" pitchFamily="34" charset="-120"/>
                        </a:rPr>
                        <a:t>September 2027</a:t>
                      </a:r>
                      <a:endParaRPr lang="en-US" sz="9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lgn="ctr">
                        <a:buNone/>
                      </a:pPr>
                      <a:r>
                        <a:rPr lang="en-US" sz="1100" b="1" dirty="0">
                          <a:solidFill>
                            <a:srgbClr val="2E7D78"/>
                          </a:solidFill>
                          <a:latin typeface="Roboto" pitchFamily="34" charset="0"/>
                          <a:ea typeface="Roboto" pitchFamily="34" charset="-122"/>
                          <a:cs typeface="Roboto" pitchFamily="34" charset="-120"/>
                        </a:rPr>
                        <a:t>✓</a:t>
                      </a:r>
                      <a:endParaRPr lang="en-US" sz="11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extLst>
                  <a:ext uri="{0D108BD9-81ED-4DB2-BD59-A6C34878D82A}">
                    <a16:rowId xmlns:a16="http://schemas.microsoft.com/office/drawing/2014/main" val="10013"/>
                  </a:ext>
                </a:extLst>
              </a:tr>
              <a:tr h="263347">
                <a:tc>
                  <a:txBody>
                    <a:bodyPr/>
                    <a:lstStyle/>
                    <a:p>
                      <a:pPr marL="0" indent="0">
                        <a:buNone/>
                      </a:pPr>
                      <a:r>
                        <a:rPr lang="en-US" sz="980" b="0" dirty="0">
                          <a:solidFill>
                            <a:srgbClr val="002D59"/>
                          </a:solidFill>
                          <a:latin typeface="Roboto" pitchFamily="34" charset="0"/>
                          <a:ea typeface="Roboto" pitchFamily="34" charset="-122"/>
                          <a:cs typeface="Roboto" pitchFamily="34" charset="-120"/>
                        </a:rPr>
                        <a:t>Fall briefing / webinar</a:t>
                      </a:r>
                      <a:endParaRPr lang="en-US" sz="980" b="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30" dirty="0">
                          <a:solidFill>
                            <a:srgbClr val="3D4C60"/>
                          </a:solidFill>
                          <a:latin typeface="Roboto" pitchFamily="34" charset="0"/>
                          <a:ea typeface="Roboto" pitchFamily="34" charset="-122"/>
                          <a:cs typeface="Roboto" pitchFamily="34" charset="-120"/>
                        </a:rPr>
                        <a:t>A leading partner role in the launch briefing or webinar.</a:t>
                      </a:r>
                      <a:endParaRPr lang="en-US" sz="93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00" dirty="0">
                          <a:solidFill>
                            <a:srgbClr val="637E99"/>
                          </a:solidFill>
                          <a:latin typeface="Roboto" pitchFamily="34" charset="0"/>
                          <a:ea typeface="Roboto" pitchFamily="34" charset="-122"/>
                          <a:cs typeface="Roboto" pitchFamily="34" charset="-120"/>
                        </a:rPr>
                        <a:t>Fall 2027</a:t>
                      </a:r>
                      <a:endParaRPr lang="en-US" sz="9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lgn="ctr">
                        <a:buNone/>
                      </a:pPr>
                      <a:r>
                        <a:rPr lang="en-US" sz="1100" b="1" dirty="0">
                          <a:solidFill>
                            <a:srgbClr val="2E7D78"/>
                          </a:solidFill>
                          <a:latin typeface="Roboto" pitchFamily="34" charset="0"/>
                          <a:ea typeface="Roboto" pitchFamily="34" charset="-122"/>
                          <a:cs typeface="Roboto" pitchFamily="34" charset="-120"/>
                        </a:rPr>
                        <a:t>✓</a:t>
                      </a:r>
                      <a:endParaRPr lang="en-US" sz="11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extLst>
                  <a:ext uri="{0D108BD9-81ED-4DB2-BD59-A6C34878D82A}">
                    <a16:rowId xmlns:a16="http://schemas.microsoft.com/office/drawing/2014/main" val="10014"/>
                  </a:ext>
                </a:extLst>
              </a:tr>
              <a:tr h="263347">
                <a:tc>
                  <a:txBody>
                    <a:bodyPr/>
                    <a:lstStyle/>
                    <a:p>
                      <a:pPr marL="0" indent="0">
                        <a:buNone/>
                      </a:pPr>
                      <a:r>
                        <a:rPr lang="en-US" sz="980" b="0" dirty="0">
                          <a:solidFill>
                            <a:srgbClr val="002D59"/>
                          </a:solidFill>
                          <a:latin typeface="Roboto" pitchFamily="34" charset="0"/>
                          <a:ea typeface="Roboto" pitchFamily="34" charset="-122"/>
                          <a:cs typeface="Roboto" pitchFamily="34" charset="-120"/>
                        </a:rPr>
                        <a:t>Year-round visibility</a:t>
                      </a:r>
                      <a:endParaRPr lang="en-US" sz="980" b="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30" dirty="0">
                          <a:solidFill>
                            <a:srgbClr val="3D4C60"/>
                          </a:solidFill>
                          <a:latin typeface="Roboto" pitchFamily="34" charset="0"/>
                          <a:ea typeface="Roboto" pitchFamily="34" charset="-122"/>
                          <a:cs typeface="Roboto" pitchFamily="34" charset="-120"/>
                        </a:rPr>
                        <a:t>Ongoing presence in SOHE content and programming throughout the year.</a:t>
                      </a:r>
                      <a:endParaRPr lang="en-US" sz="93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buNone/>
                      </a:pPr>
                      <a:r>
                        <a:rPr lang="en-US" sz="900" dirty="0">
                          <a:solidFill>
                            <a:srgbClr val="637E99"/>
                          </a:solidFill>
                          <a:latin typeface="Roboto" pitchFamily="34" charset="0"/>
                          <a:ea typeface="Roboto" pitchFamily="34" charset="-122"/>
                          <a:cs typeface="Roboto" pitchFamily="34" charset="-120"/>
                        </a:rPr>
                        <a:t>Through mid-2028</a:t>
                      </a:r>
                      <a:endParaRPr lang="en-US" sz="9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tc>
                  <a:txBody>
                    <a:bodyPr/>
                    <a:lstStyle/>
                    <a:p>
                      <a:pPr marL="0" indent="0" algn="ctr">
                        <a:buNone/>
                      </a:pPr>
                      <a:r>
                        <a:rPr lang="en-US" sz="1100" b="1" dirty="0">
                          <a:solidFill>
                            <a:srgbClr val="2E7D78"/>
                          </a:solidFill>
                          <a:latin typeface="Roboto" pitchFamily="34" charset="0"/>
                          <a:ea typeface="Roboto" pitchFamily="34" charset="-122"/>
                          <a:cs typeface="Roboto" pitchFamily="34" charset="-120"/>
                        </a:rPr>
                        <a:t>✓</a:t>
                      </a:r>
                      <a:endParaRPr lang="en-US" sz="1100" dirty="0">
                        <a:latin typeface="Roboto" charset="0"/>
                        <a:ea typeface="Roboto" charset="0"/>
                        <a:cs typeface="Roboto" charset="0"/>
                      </a:endParaRPr>
                    </a:p>
                  </a:txBody>
                  <a:tcPr marL="73152" marR="73152" marT="27432" marB="27432" anchor="ctr">
                    <a:lnL w="9525" cap="flat" cmpd="sng" algn="ctr">
                      <a:solidFill>
                        <a:srgbClr val="E3E7EC"/>
                      </a:solidFill>
                      <a:prstDash val="solid"/>
                      <a:round/>
                      <a:headEnd type="none" w="med" len="med"/>
                      <a:tailEnd type="none" w="med" len="med"/>
                    </a:lnL>
                    <a:lnR w="9525" cap="flat" cmpd="sng" algn="ctr">
                      <a:solidFill>
                        <a:srgbClr val="E3E7EC"/>
                      </a:solidFill>
                      <a:prstDash val="solid"/>
                      <a:round/>
                      <a:headEnd type="none" w="med" len="med"/>
                      <a:tailEnd type="none" w="med" len="med"/>
                    </a:lnR>
                    <a:lnT w="9525" cap="flat" cmpd="sng" algn="ctr">
                      <a:solidFill>
                        <a:srgbClr val="E3E7EC"/>
                      </a:solidFill>
                      <a:prstDash val="solid"/>
                      <a:round/>
                      <a:headEnd type="none" w="med" len="med"/>
                      <a:tailEnd type="none" w="med" len="med"/>
                    </a:lnT>
                    <a:lnB w="9525" cap="flat" cmpd="sng" algn="ctr">
                      <a:solidFill>
                        <a:srgbClr val="E3E7EC"/>
                      </a:solidFill>
                      <a:prstDash val="solid"/>
                      <a:round/>
                      <a:headEnd type="none" w="med" len="med"/>
                      <a:tailEnd type="none" w="med" len="med"/>
                    </a:lnB>
                  </a:tcPr>
                </a:tc>
                <a:extLst>
                  <a:ext uri="{0D108BD9-81ED-4DB2-BD59-A6C34878D82A}">
                    <a16:rowId xmlns:a16="http://schemas.microsoft.com/office/drawing/2014/main" val="10015"/>
                  </a:ext>
                </a:extLst>
              </a:tr>
            </a:tbl>
          </a:graphicData>
        </a:graphic>
      </p:graphicFrame>
      <p:sp>
        <p:nvSpPr>
          <p:cNvPr id="7" name="Text 3"/>
          <p:cNvSpPr txBox="1"/>
          <p:nvPr/>
        </p:nvSpPr>
        <p:spPr>
          <a:xfrm>
            <a:off x="640080" y="6382512"/>
            <a:ext cx="5486400" cy="292608"/>
          </a:xfrm>
          <a:prstGeom prst="rect">
            <a:avLst/>
          </a:prstGeom>
          <a:noFill/>
          <a:ln/>
        </p:spPr>
        <p:txBody>
          <a:bodyPr wrap="square" lIns="0" tIns="0" rIns="0" bIns="0" rtlCol="0" anchor="ctr"/>
          <a:lstStyle/>
          <a:p>
            <a:pPr marL="0" indent="0">
              <a:buNone/>
            </a:pPr>
            <a:r>
              <a:rPr lang="en-US" sz="1000" b="1" kern="0" spc="200" dirty="0">
                <a:solidFill>
                  <a:srgbClr val="002D59"/>
                </a:solidFill>
                <a:latin typeface="Roboto" pitchFamily="34" charset="0"/>
                <a:ea typeface="Roboto" pitchFamily="34" charset="-122"/>
                <a:cs typeface="Roboto" pitchFamily="34" charset="-120"/>
              </a:rPr>
              <a:t>ANNUAL FOUNDING PARTNER INVESTMENT:  </a:t>
            </a:r>
            <a:r>
              <a:rPr lang="en-US" sz="1200" b="1" dirty="0">
                <a:solidFill>
                  <a:srgbClr val="1C82A8"/>
                </a:solidFill>
                <a:latin typeface="Roboto" pitchFamily="34" charset="0"/>
                <a:ea typeface="Roboto" pitchFamily="34" charset="-122"/>
                <a:cs typeface="Roboto" pitchFamily="34" charset="-120"/>
              </a:rPr>
              <a:t>$ [________]</a:t>
            </a:r>
            <a:endParaRPr lang="en-US" sz="1000" dirty="0"/>
          </a:p>
        </p:txBody>
      </p:sp>
      <p:sp>
        <p:nvSpPr>
          <p:cNvPr id="8" name="Text 4"/>
          <p:cNvSpPr txBox="1"/>
          <p:nvPr/>
        </p:nvSpPr>
        <p:spPr>
          <a:xfrm>
            <a:off x="7253935" y="6382512"/>
            <a:ext cx="4297680" cy="292608"/>
          </a:xfrm>
          <a:prstGeom prst="rect">
            <a:avLst/>
          </a:prstGeom>
          <a:noFill/>
          <a:ln/>
        </p:spPr>
        <p:txBody>
          <a:bodyPr wrap="square" lIns="0" tIns="0" rIns="0" bIns="0" rtlCol="0" anchor="ctr"/>
          <a:lstStyle/>
          <a:p>
            <a:pPr marL="0" indent="0" algn="r">
              <a:buNone/>
            </a:pPr>
            <a:r>
              <a:rPr lang="en-US" sz="1000" b="1" dirty="0">
                <a:solidFill>
                  <a:srgbClr val="002D59"/>
                </a:solidFill>
                <a:latin typeface="Roboto" pitchFamily="34" charset="0"/>
                <a:ea typeface="Roboto" pitchFamily="34" charset="-122"/>
                <a:cs typeface="Roboto" pitchFamily="34" charset="-120"/>
              </a:rPr>
              <a:t>Chris Leighton</a:t>
            </a:r>
            <a:r>
              <a:rPr lang="en-US" sz="1000" dirty="0">
                <a:solidFill>
                  <a:srgbClr val="637E99"/>
                </a:solidFill>
                <a:latin typeface="Roboto" pitchFamily="34" charset="0"/>
                <a:ea typeface="Roboto" pitchFamily="34" charset="-122"/>
                <a:cs typeface="Roboto" pitchFamily="34" charset="-120"/>
              </a:rPr>
              <a:t>  ·  chris@jeffselingo.com  ·  </a:t>
            </a:r>
            <a:r>
              <a:rPr lang="en-US" sz="1000" i="1" dirty="0">
                <a:solidFill>
                  <a:srgbClr val="637E99"/>
                </a:solidFill>
                <a:latin typeface="Roboto" pitchFamily="34" charset="0"/>
                <a:ea typeface="Roboto" pitchFamily="34" charset="-122"/>
                <a:cs typeface="Roboto" pitchFamily="34" charset="-120"/>
              </a:rPr>
              <a:t>[Date]</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002D59"/>
        </a:solidFill>
        <a:effectLst/>
      </p:bgPr>
    </p:bg>
    <p:spTree>
      <p:nvGrpSpPr>
        <p:cNvPr id="1" name=""/>
        <p:cNvGrpSpPr/>
        <p:nvPr/>
      </p:nvGrpSpPr>
      <p:grpSpPr>
        <a:xfrm>
          <a:off x="0" y="0"/>
          <a:ext cx="0" cy="0"/>
          <a:chOff x="0" y="0"/>
          <a:chExt cx="0" cy="0"/>
        </a:xfrm>
      </p:grpSpPr>
      <p:pic>
        <p:nvPicPr>
          <p:cNvPr id="2" name="Image 0" descr="a_cover.jpg"/>
          <p:cNvPicPr>
            <a:picLocks noChangeAspect="1"/>
          </p:cNvPicPr>
          <p:nvPr/>
        </p:nvPicPr>
        <p:blipFill>
          <a:blip r:embed="rId3">
            <a:alphaModFix amt="70000"/>
          </a:blip>
          <a:src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1630">
              <a:alpha val="78000"/>
            </a:srgbClr>
          </a:solidFill>
          <a:ln/>
        </p:spPr>
        <p:txBody>
          <a:bodyPr/>
          <a:lstStyle/>
          <a:p>
            <a:endParaRPr lang="en-US"/>
          </a:p>
        </p:txBody>
      </p:sp>
      <p:pic>
        <p:nvPicPr>
          <p:cNvPr id="4" name="Image 1" descr="a_logow.png"/>
          <p:cNvPicPr>
            <a:picLocks noChangeAspect="1"/>
          </p:cNvPicPr>
          <p:nvPr/>
        </p:nvPicPr>
        <p:blipFill>
          <a:blip r:embed="rId4"/>
          <a:stretch>
            <a:fillRect/>
          </a:stretch>
        </p:blipFill>
        <p:spPr>
          <a:xfrm>
            <a:off x="822960" y="548640"/>
            <a:ext cx="1828800" cy="256032"/>
          </a:xfrm>
          <a:prstGeom prst="rect">
            <a:avLst/>
          </a:prstGeom>
        </p:spPr>
      </p:pic>
      <p:sp>
        <p:nvSpPr>
          <p:cNvPr id="5" name="Text 1"/>
          <p:cNvSpPr txBox="1"/>
          <p:nvPr/>
        </p:nvSpPr>
        <p:spPr>
          <a:xfrm>
            <a:off x="822960" y="2468880"/>
            <a:ext cx="7315200" cy="914400"/>
          </a:xfrm>
          <a:prstGeom prst="rect">
            <a:avLst/>
          </a:prstGeom>
          <a:noFill/>
          <a:ln/>
        </p:spPr>
        <p:txBody>
          <a:bodyPr wrap="square" lIns="0" tIns="0" rIns="0" bIns="0" rtlCol="0" anchor="ctr"/>
          <a:lstStyle/>
          <a:p>
            <a:pPr marL="0" indent="0">
              <a:buNone/>
            </a:pPr>
            <a:r>
              <a:rPr lang="en-US" sz="3800" b="1" dirty="0">
                <a:solidFill>
                  <a:srgbClr val="FFFFFF"/>
                </a:solidFill>
                <a:latin typeface="Roboto" pitchFamily="34" charset="0"/>
                <a:ea typeface="Roboto" pitchFamily="34" charset="-122"/>
                <a:cs typeface="Roboto" pitchFamily="34" charset="-120"/>
              </a:rPr>
              <a:t>SHAPE THE PATH </a:t>
            </a:r>
            <a:r>
              <a:rPr lang="en-US" sz="3800" b="1" dirty="0">
                <a:solidFill>
                  <a:srgbClr val="7CC3E8"/>
                </a:solidFill>
                <a:latin typeface="Roboto" pitchFamily="34" charset="0"/>
                <a:ea typeface="Roboto" pitchFamily="34" charset="-122"/>
                <a:cs typeface="Roboto" pitchFamily="34" charset="-120"/>
              </a:rPr>
              <a:t>FORWARD</a:t>
            </a:r>
            <a:endParaRPr lang="en-US" sz="3800" dirty="0"/>
          </a:p>
        </p:txBody>
      </p:sp>
      <p:sp>
        <p:nvSpPr>
          <p:cNvPr id="6" name="Text 2"/>
          <p:cNvSpPr txBox="1"/>
          <p:nvPr/>
        </p:nvSpPr>
        <p:spPr>
          <a:xfrm>
            <a:off x="822960" y="3474720"/>
            <a:ext cx="6035040" cy="1188720"/>
          </a:xfrm>
          <a:prstGeom prst="rect">
            <a:avLst/>
          </a:prstGeom>
          <a:noFill/>
          <a:ln/>
        </p:spPr>
        <p:txBody>
          <a:bodyPr wrap="square" lIns="0" tIns="0" rIns="0" bIns="0" rtlCol="0" anchor="ctr"/>
          <a:lstStyle/>
          <a:p>
            <a:pPr marL="0" indent="0">
              <a:lnSpc>
                <a:spcPts val="1900"/>
              </a:lnSpc>
              <a:buNone/>
            </a:pPr>
            <a:r>
              <a:rPr lang="en-US" sz="1250" dirty="0">
                <a:solidFill>
                  <a:srgbClr val="CFE0EE"/>
                </a:solidFill>
                <a:latin typeface="Roboto" pitchFamily="34" charset="0"/>
                <a:ea typeface="Roboto" pitchFamily="34" charset="-122"/>
                <a:cs typeface="Roboto" pitchFamily="34" charset="-120"/>
              </a:rPr>
              <a:t>Demonstrate what your company can contribute, build relationships with the people making higher education’s hardest decisions, and carry that work into the year ahead. Founding Partner positions are limited.</a:t>
            </a:r>
            <a:endParaRPr lang="en-US" sz="1250" dirty="0"/>
          </a:p>
        </p:txBody>
      </p:sp>
      <p:sp>
        <p:nvSpPr>
          <p:cNvPr id="7" name="Shape 3"/>
          <p:cNvSpPr/>
          <p:nvPr/>
        </p:nvSpPr>
        <p:spPr>
          <a:xfrm>
            <a:off x="8275320" y="2514600"/>
            <a:ext cx="12802" cy="1920240"/>
          </a:xfrm>
          <a:prstGeom prst="rect">
            <a:avLst/>
          </a:prstGeom>
          <a:solidFill>
            <a:srgbClr val="FFFFFF">
              <a:alpha val="35000"/>
            </a:srgbClr>
          </a:solidFill>
          <a:ln/>
        </p:spPr>
        <p:txBody>
          <a:bodyPr/>
          <a:lstStyle/>
          <a:p>
            <a:endParaRPr lang="en-US"/>
          </a:p>
        </p:txBody>
      </p:sp>
      <p:sp>
        <p:nvSpPr>
          <p:cNvPr id="8" name="Text 4"/>
          <p:cNvSpPr txBox="1"/>
          <p:nvPr/>
        </p:nvSpPr>
        <p:spPr>
          <a:xfrm>
            <a:off x="8686800" y="2606040"/>
            <a:ext cx="2743200" cy="256032"/>
          </a:xfrm>
          <a:prstGeom prst="rect">
            <a:avLst/>
          </a:prstGeom>
          <a:noFill/>
          <a:ln/>
        </p:spPr>
        <p:txBody>
          <a:bodyPr wrap="square" lIns="0" tIns="0" rIns="0" bIns="0" rtlCol="0" anchor="ctr"/>
          <a:lstStyle/>
          <a:p>
            <a:pPr marL="0" indent="0">
              <a:buNone/>
            </a:pPr>
            <a:r>
              <a:rPr lang="en-US" sz="1000" b="1" kern="0" spc="400" dirty="0">
                <a:solidFill>
                  <a:srgbClr val="7CC3E8"/>
                </a:solidFill>
                <a:latin typeface="Roboto" pitchFamily="34" charset="0"/>
                <a:ea typeface="Roboto" pitchFamily="34" charset="-122"/>
                <a:cs typeface="Roboto" pitchFamily="34" charset="-120"/>
              </a:rPr>
              <a:t>CONTACT</a:t>
            </a:r>
            <a:endParaRPr lang="en-US" sz="1000" dirty="0"/>
          </a:p>
        </p:txBody>
      </p:sp>
      <p:sp>
        <p:nvSpPr>
          <p:cNvPr id="9" name="Text 5"/>
          <p:cNvSpPr txBox="1"/>
          <p:nvPr/>
        </p:nvSpPr>
        <p:spPr>
          <a:xfrm>
            <a:off x="8686800" y="2907792"/>
            <a:ext cx="2926080" cy="384048"/>
          </a:xfrm>
          <a:prstGeom prst="rect">
            <a:avLst/>
          </a:prstGeom>
          <a:noFill/>
          <a:ln/>
        </p:spPr>
        <p:txBody>
          <a:bodyPr wrap="square" lIns="0" tIns="0" rIns="0" bIns="0" rtlCol="0" anchor="ctr"/>
          <a:lstStyle/>
          <a:p>
            <a:pPr marL="0" indent="0">
              <a:buNone/>
            </a:pPr>
            <a:r>
              <a:rPr lang="en-US" sz="1900" b="1" dirty="0">
                <a:solidFill>
                  <a:srgbClr val="FFFFFF"/>
                </a:solidFill>
                <a:latin typeface="Roboto" pitchFamily="34" charset="0"/>
                <a:ea typeface="Roboto" pitchFamily="34" charset="-122"/>
                <a:cs typeface="Roboto" pitchFamily="34" charset="-120"/>
              </a:rPr>
              <a:t>Chris Leighton</a:t>
            </a:r>
            <a:endParaRPr lang="en-US" sz="1900" dirty="0"/>
          </a:p>
        </p:txBody>
      </p:sp>
      <p:sp>
        <p:nvSpPr>
          <p:cNvPr id="10" name="Text 6"/>
          <p:cNvSpPr txBox="1"/>
          <p:nvPr/>
        </p:nvSpPr>
        <p:spPr>
          <a:xfrm>
            <a:off x="8686800" y="3346704"/>
            <a:ext cx="2926080" cy="1097280"/>
          </a:xfrm>
          <a:prstGeom prst="rect">
            <a:avLst/>
          </a:prstGeom>
          <a:noFill/>
          <a:ln/>
        </p:spPr>
        <p:txBody>
          <a:bodyPr wrap="square" lIns="0" tIns="0" rIns="0" bIns="0" rtlCol="0" anchor="t"/>
          <a:lstStyle/>
          <a:p>
            <a:pPr marL="0" indent="0">
              <a:lnSpc>
                <a:spcPts val="1700"/>
              </a:lnSpc>
              <a:buNone/>
            </a:pPr>
            <a:r>
              <a:rPr lang="en-US" sz="1150" b="1" dirty="0">
                <a:solidFill>
                  <a:srgbClr val="7CC3E8"/>
                </a:solidFill>
                <a:latin typeface="Roboto" pitchFamily="34" charset="0"/>
                <a:ea typeface="Roboto" pitchFamily="34" charset="-122"/>
                <a:cs typeface="Roboto" pitchFamily="34" charset="-120"/>
              </a:rPr>
              <a:t>chris@jeffselingo.com
</a:t>
            </a:r>
            <a:r>
              <a:rPr lang="en-US" sz="1150" dirty="0">
                <a:solidFill>
                  <a:srgbClr val="CFE0EE"/>
                </a:solidFill>
                <a:latin typeface="Roboto" pitchFamily="34" charset="0"/>
                <a:ea typeface="Roboto" pitchFamily="34" charset="-122"/>
                <a:cs typeface="Roboto" pitchFamily="34" charset="-120"/>
              </a:rPr>
              <a:t>to discuss and customize</a:t>
            </a:r>
            <a:endParaRPr lang="en-US" sz="1150" dirty="0"/>
          </a:p>
          <a:p>
            <a:pPr marL="0" indent="0">
              <a:lnSpc>
                <a:spcPts val="1700"/>
              </a:lnSpc>
              <a:buNone/>
            </a:pPr>
            <a:r>
              <a:rPr lang="en-US" sz="1150" dirty="0">
                <a:solidFill>
                  <a:srgbClr val="CFE0EE"/>
                </a:solidFill>
                <a:latin typeface="Roboto" pitchFamily="34" charset="0"/>
                <a:ea typeface="Roboto" pitchFamily="34" charset="-122"/>
                <a:cs typeface="Roboto" pitchFamily="34" charset="-120"/>
              </a:rPr>
              <a:t>your founding partnership</a:t>
            </a:r>
            <a:endParaRPr lang="en-US" sz="1150" dirty="0"/>
          </a:p>
        </p:txBody>
      </p:sp>
      <p:sp>
        <p:nvSpPr>
          <p:cNvPr id="11" name="Text 7"/>
          <p:cNvSpPr txBox="1"/>
          <p:nvPr/>
        </p:nvSpPr>
        <p:spPr>
          <a:xfrm>
            <a:off x="10911535" y="6254496"/>
            <a:ext cx="457200" cy="237744"/>
          </a:xfrm>
          <a:prstGeom prst="rect">
            <a:avLst/>
          </a:prstGeom>
          <a:noFill/>
          <a:ln/>
        </p:spPr>
        <p:txBody>
          <a:bodyPr wrap="square" lIns="0" tIns="0" rIns="0" bIns="0" rtlCol="0" anchor="ctr"/>
          <a:lstStyle/>
          <a:p>
            <a:pPr marL="0" indent="0" algn="r">
              <a:buNone/>
            </a:pPr>
            <a:r>
              <a:rPr lang="en-US" sz="800" kern="0" spc="200" dirty="0">
                <a:solidFill>
                  <a:srgbClr val="8FB3D4"/>
                </a:solidFill>
                <a:latin typeface="Roboto" pitchFamily="34" charset="0"/>
                <a:ea typeface="Roboto" pitchFamily="34" charset="-122"/>
                <a:cs typeface="Roboto" pitchFamily="34" charset="-120"/>
              </a:rPr>
              <a:t>09</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Roboto"/>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Roboto"/>
        <a:font script="Hebr" typeface="Roboto"/>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Roboto"/>
        <a:font script="Uigh" typeface="Microsoft Uighur"/>
        <a:font script="Geor" typeface="Sylfaen"/>
        <a:font script="Armn" typeface="Roboto"/>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Roboto"/>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Roboto"/>
        <a:font script="Hebr" typeface="Roboto"/>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Roboto"/>
        <a:font script="Uigh" typeface="Microsoft Uighur"/>
        <a:font script="Geor" typeface="Sylfaen"/>
        <a:font script="Armn" typeface="Roboto"/>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86</TotalTime>
  <Words>1375</Words>
  <Application>Microsoft Macintosh PowerPoint</Application>
  <PresentationFormat>Widescreen</PresentationFormat>
  <Paragraphs>180</Paragraphs>
  <Slides>10</Slides>
  <Notes>10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10</vt:i4>
      </vt:variant>
    </vt:vector>
  </HeadingPairs>
  <TitlesOfParts>
    <vt:vector size="12" baseType="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Peter Cherukuri</dc:creator>
  <cp:keywords/>
  <dc:description/>
  <cp:lastModifiedBy>Peter Cherukuri</cp:lastModifiedBy>
  <cp:revision>8</cp:revision>
  <dcterms:created xsi:type="dcterms:W3CDTF">2026-09-16T15:21:37Z</dcterms:created>
  <dcterms:modified xsi:type="dcterms:W3CDTF">2026-09-28T17:59:13Z</dcterms:modified>
  <cp:category/>
</cp:coreProperties>
</file>