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7772400" cy="10058400"/>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3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7"/>
    <p:restoredTop sz="94610"/>
  </p:normalViewPr>
  <p:slideViewPr>
    <p:cSldViewPr snapToGrid="0" snapToObjects="1">
      <p:cViewPr varScale="1">
        <p:scale>
          <a:sx n="83" d="100"/>
          <a:sy n="83" d="100"/>
        </p:scale>
        <p:origin x="1224" y="224"/>
      </p:cViewPr>
      <p:guideLst>
        <p:guide orient="horz" pos="3168"/>
        <p:guide pos="3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06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17" name="Image 2" descr="a_jeff.jpg">
            <a:extLst>
              <a:ext uri="{FF2B5EF4-FFF2-40B4-BE49-F238E27FC236}">
                <a16:creationId xmlns:a16="http://schemas.microsoft.com/office/drawing/2014/main" id="{F18A2AAF-BD04-27E6-5EB6-9E6F661A82D7}"/>
              </a:ext>
            </a:extLst>
          </p:cNvPr>
          <p:cNvPicPr>
            <a:picLocks noChangeAspect="1"/>
          </p:cNvPicPr>
          <p:nvPr/>
        </p:nvPicPr>
        <p:blipFill>
          <a:blip r:embed="rId3"/>
          <a:srcRect l="15159" t="21428" r="8144" b="27929"/>
          <a:stretch/>
        </p:blipFill>
        <p:spPr>
          <a:xfrm>
            <a:off x="-82884" y="7516367"/>
            <a:ext cx="7894709" cy="3761233"/>
          </a:xfrm>
          <a:prstGeom prst="rect">
            <a:avLst/>
          </a:prstGeom>
        </p:spPr>
      </p:pic>
      <p:pic>
        <p:nvPicPr>
          <p:cNvPr id="2" name="Image 0" descr="a_cover.jpg"/>
          <p:cNvPicPr>
            <a:picLocks noChangeAspect="1"/>
          </p:cNvPicPr>
          <p:nvPr/>
        </p:nvPicPr>
        <p:blipFill>
          <a:blip r:embed="rId4"/>
          <a:srcRect/>
          <a:stretch/>
        </p:blipFill>
        <p:spPr>
          <a:xfrm>
            <a:off x="0" y="0"/>
            <a:ext cx="7772400" cy="3108960"/>
          </a:xfrm>
          <a:prstGeom prst="rect">
            <a:avLst/>
          </a:prstGeom>
        </p:spPr>
      </p:pic>
      <p:sp>
        <p:nvSpPr>
          <p:cNvPr id="3" name="Shape 0"/>
          <p:cNvSpPr/>
          <p:nvPr/>
        </p:nvSpPr>
        <p:spPr>
          <a:xfrm>
            <a:off x="0" y="0"/>
            <a:ext cx="7772400" cy="3108960"/>
          </a:xfrm>
          <a:prstGeom prst="rect">
            <a:avLst/>
          </a:prstGeom>
          <a:solidFill>
            <a:srgbClr val="00122A">
              <a:alpha val="60000"/>
            </a:srgbClr>
          </a:solidFill>
          <a:ln/>
        </p:spPr>
        <p:txBody>
          <a:bodyPr/>
          <a:lstStyle/>
          <a:p>
            <a:endParaRPr lang="en-US"/>
          </a:p>
        </p:txBody>
      </p:sp>
      <p:pic>
        <p:nvPicPr>
          <p:cNvPr id="4" name="Image 1" descr="a_logow.png"/>
          <p:cNvPicPr>
            <a:picLocks noChangeAspect="1"/>
          </p:cNvPicPr>
          <p:nvPr/>
        </p:nvPicPr>
        <p:blipFill>
          <a:blip r:embed="rId5"/>
          <a:stretch>
            <a:fillRect/>
          </a:stretch>
        </p:blipFill>
        <p:spPr>
          <a:xfrm>
            <a:off x="565379" y="365760"/>
            <a:ext cx="2172116" cy="306324"/>
          </a:xfrm>
          <a:prstGeom prst="rect">
            <a:avLst/>
          </a:prstGeom>
        </p:spPr>
      </p:pic>
      <p:sp>
        <p:nvSpPr>
          <p:cNvPr id="5" name="Text 1"/>
          <p:cNvSpPr txBox="1"/>
          <p:nvPr/>
        </p:nvSpPr>
        <p:spPr>
          <a:xfrm>
            <a:off x="557009" y="1188720"/>
            <a:ext cx="6583680" cy="256032"/>
          </a:xfrm>
          <a:prstGeom prst="rect">
            <a:avLst/>
          </a:prstGeom>
          <a:noFill/>
          <a:ln/>
        </p:spPr>
        <p:txBody>
          <a:bodyPr wrap="square" lIns="762" tIns="762" rIns="762" bIns="762" rtlCol="0" anchor="ctr"/>
          <a:lstStyle/>
          <a:p>
            <a:pPr marL="0" indent="0">
              <a:buNone/>
            </a:pPr>
            <a:r>
              <a:rPr lang="en-US" sz="950" b="1" kern="0" spc="300" dirty="0">
                <a:solidFill>
                  <a:schemeClr val="bg1"/>
                </a:solidFill>
                <a:latin typeface="Roboto" pitchFamily="34" charset="0"/>
                <a:ea typeface="Roboto" pitchFamily="34" charset="-122"/>
                <a:cs typeface="Roboto" pitchFamily="34" charset="-120"/>
              </a:rPr>
              <a:t>FOUNDING PARTNER OVERVIEW</a:t>
            </a:r>
            <a:endParaRPr lang="en-US" sz="950" dirty="0">
              <a:solidFill>
                <a:schemeClr val="bg1"/>
              </a:solidFill>
            </a:endParaRPr>
          </a:p>
        </p:txBody>
      </p:sp>
      <p:sp>
        <p:nvSpPr>
          <p:cNvPr id="8" name="Text 4"/>
          <p:cNvSpPr txBox="1"/>
          <p:nvPr/>
        </p:nvSpPr>
        <p:spPr>
          <a:xfrm>
            <a:off x="541511" y="2788920"/>
            <a:ext cx="7132320" cy="219456"/>
          </a:xfrm>
          <a:prstGeom prst="rect">
            <a:avLst/>
          </a:prstGeom>
          <a:noFill/>
          <a:ln/>
        </p:spPr>
        <p:txBody>
          <a:bodyPr wrap="square" lIns="508" tIns="508" rIns="508" bIns="508" rtlCol="0" anchor="ctr"/>
          <a:lstStyle/>
          <a:p>
            <a:pPr marL="0" indent="0">
              <a:buNone/>
            </a:pPr>
            <a:r>
              <a:rPr lang="en-US" sz="720" dirty="0">
                <a:solidFill>
                  <a:srgbClr val="CFE0EE"/>
                </a:solidFill>
                <a:latin typeface="Roboto" pitchFamily="34" charset="0"/>
                <a:ea typeface="Roboto" pitchFamily="34" charset="-122"/>
                <a:cs typeface="Roboto" pitchFamily="34" charset="-120"/>
              </a:rPr>
              <a:t>LATE JULY 2027  ·  CITY TO BE ANNOUNCED  ·  INSTITUTIONAL + INDUSTRY LEADERS  ·  CREATED &amp; LED BY JEFF SELINGO</a:t>
            </a:r>
            <a:endParaRPr lang="en-US" sz="720" dirty="0"/>
          </a:p>
        </p:txBody>
      </p:sp>
      <p:sp>
        <p:nvSpPr>
          <p:cNvPr id="9" name="Text 5"/>
          <p:cNvSpPr txBox="1"/>
          <p:nvPr/>
        </p:nvSpPr>
        <p:spPr>
          <a:xfrm>
            <a:off x="541511" y="3310128"/>
            <a:ext cx="6583680" cy="822960"/>
          </a:xfrm>
          <a:prstGeom prst="rect">
            <a:avLst/>
          </a:prstGeom>
          <a:noFill/>
          <a:ln/>
        </p:spPr>
        <p:txBody>
          <a:bodyPr wrap="square" lIns="762" tIns="762" rIns="762" bIns="762" rtlCol="0" anchor="ctr"/>
          <a:lstStyle/>
          <a:p>
            <a:pPr marL="0" indent="0">
              <a:lnSpc>
                <a:spcPts val="2300"/>
              </a:lnSpc>
              <a:buNone/>
            </a:pPr>
            <a:r>
              <a:rPr lang="en-US" sz="1900" b="1" dirty="0">
                <a:solidFill>
                  <a:srgbClr val="002D59"/>
                </a:solidFill>
                <a:latin typeface="Roboto" pitchFamily="34" charset="0"/>
                <a:ea typeface="Roboto" pitchFamily="34" charset="-122"/>
                <a:cs typeface="Roboto" pitchFamily="34" charset="-120"/>
              </a:rPr>
              <a:t>Higher education faces an unprecedented moment. </a:t>
            </a:r>
            <a:r>
              <a:rPr lang="en-US" sz="1900" b="1" dirty="0">
                <a:solidFill>
                  <a:srgbClr val="1C82A8"/>
                </a:solidFill>
                <a:latin typeface="Roboto" pitchFamily="34" charset="0"/>
                <a:ea typeface="Roboto" pitchFamily="34" charset="-122"/>
                <a:cs typeface="Roboto" pitchFamily="34" charset="-120"/>
              </a:rPr>
              <a:t>Leaders need to act. Every choice is a tradeoff.</a:t>
            </a:r>
            <a:endParaRPr lang="en-US" sz="1900" dirty="0"/>
          </a:p>
        </p:txBody>
      </p:sp>
      <p:sp>
        <p:nvSpPr>
          <p:cNvPr id="10" name="Text 6"/>
          <p:cNvSpPr txBox="1"/>
          <p:nvPr/>
        </p:nvSpPr>
        <p:spPr>
          <a:xfrm>
            <a:off x="541511" y="4315968"/>
            <a:ext cx="3154680" cy="3017520"/>
          </a:xfrm>
          <a:prstGeom prst="rect">
            <a:avLst/>
          </a:prstGeom>
          <a:noFill/>
          <a:ln/>
        </p:spPr>
        <p:txBody>
          <a:bodyPr wrap="square" lIns="762" tIns="762" rIns="762" bIns="762" rtlCol="0" anchor="t"/>
          <a:lstStyle/>
          <a:p>
            <a:pPr marL="0" indent="0">
              <a:lnSpc>
                <a:spcPts val="1600"/>
              </a:lnSpc>
              <a:buNone/>
            </a:pPr>
            <a:r>
              <a:rPr lang="en-US" sz="1000" dirty="0">
                <a:solidFill>
                  <a:srgbClr val="3D4C60"/>
                </a:solidFill>
                <a:latin typeface="Roboto" pitchFamily="34" charset="0"/>
                <a:ea typeface="Roboto" pitchFamily="34" charset="-122"/>
                <a:cs typeface="Roboto" pitchFamily="34" charset="-120"/>
              </a:rPr>
              <a:t>The challenges are interconnected. More of them are now enterprise risks. Demographic shifts and doubts about value are reshaping who enrolls. Academic standing shapes conference membership, which shapes revenue. New AI investments compete with the dollars needed for buildings and talent. Moves on athletics, research, federal policy, and governance ripple into every corner of the budget.
Yet presidents, boards, and cabinets still work these problems </a:t>
            </a:r>
            <a:r>
              <a:rPr lang="en-US" sz="1000" b="1" dirty="0">
                <a:solidFill>
                  <a:srgbClr val="002D59"/>
                </a:solidFill>
                <a:latin typeface="Roboto" pitchFamily="34" charset="0"/>
                <a:ea typeface="Roboto" pitchFamily="34" charset="-122"/>
                <a:cs typeface="Roboto" pitchFamily="34" charset="-120"/>
              </a:rPr>
              <a:t>one at a time</a:t>
            </a:r>
            <a:r>
              <a:rPr lang="en-US" sz="1000" dirty="0">
                <a:solidFill>
                  <a:srgbClr val="3D4C60"/>
                </a:solidFill>
                <a:latin typeface="Roboto" pitchFamily="34" charset="0"/>
                <a:ea typeface="Roboto" pitchFamily="34" charset="-122"/>
                <a:cs typeface="Roboto" pitchFamily="34" charset="-120"/>
              </a:rPr>
              <a:t>: one conference, one report, one consultant. That no longer matches the moment. </a:t>
            </a:r>
            <a:r>
              <a:rPr lang="en-US" sz="1000" b="1" dirty="0">
                <a:solidFill>
                  <a:srgbClr val="002D59"/>
                </a:solidFill>
                <a:latin typeface="Roboto" pitchFamily="34" charset="0"/>
                <a:ea typeface="Roboto" pitchFamily="34" charset="-122"/>
                <a:cs typeface="Roboto" pitchFamily="34" charset="-120"/>
              </a:rPr>
              <a:t>What’s missing is a room where the sector’s most consequential leaders work the whole picture together.</a:t>
            </a:r>
            <a:endParaRPr lang="en-US" sz="1000" dirty="0"/>
          </a:p>
        </p:txBody>
      </p:sp>
      <p:sp>
        <p:nvSpPr>
          <p:cNvPr id="11" name="Text 7"/>
          <p:cNvSpPr txBox="1"/>
          <p:nvPr/>
        </p:nvSpPr>
        <p:spPr>
          <a:xfrm>
            <a:off x="3952223" y="4315968"/>
            <a:ext cx="3154680" cy="3017520"/>
          </a:xfrm>
          <a:prstGeom prst="rect">
            <a:avLst/>
          </a:prstGeom>
          <a:noFill/>
          <a:ln/>
        </p:spPr>
        <p:txBody>
          <a:bodyPr wrap="square" lIns="762" tIns="762" rIns="762" bIns="762" rtlCol="0" anchor="t"/>
          <a:lstStyle/>
          <a:p>
            <a:pPr marL="0" indent="0">
              <a:lnSpc>
                <a:spcPts val="1600"/>
              </a:lnSpc>
              <a:buNone/>
            </a:pPr>
            <a:r>
              <a:rPr lang="en-US" sz="1000" dirty="0">
                <a:solidFill>
                  <a:srgbClr val="3D4C60"/>
                </a:solidFill>
                <a:latin typeface="Roboto" pitchFamily="34" charset="0"/>
                <a:ea typeface="Roboto" pitchFamily="34" charset="-122"/>
                <a:cs typeface="Roboto" pitchFamily="34" charset="-120"/>
              </a:rPr>
              <a:t>To meet this moment, Jeff Selingo’s </a:t>
            </a:r>
            <a:r>
              <a:rPr lang="en-US" sz="1000" b="1" dirty="0">
                <a:solidFill>
                  <a:srgbClr val="002D59"/>
                </a:solidFill>
                <a:latin typeface="Roboto" pitchFamily="34" charset="0"/>
                <a:ea typeface="Roboto" pitchFamily="34" charset="-122"/>
                <a:cs typeface="Roboto" pitchFamily="34" charset="-120"/>
              </a:rPr>
              <a:t>State of Higher Education (SOHE)</a:t>
            </a:r>
            <a:r>
              <a:rPr lang="en-US" sz="1000" dirty="0">
                <a:solidFill>
                  <a:srgbClr val="3D4C60"/>
                </a:solidFill>
                <a:latin typeface="Roboto" pitchFamily="34" charset="0"/>
                <a:ea typeface="Roboto" pitchFamily="34" charset="-122"/>
                <a:cs typeface="Roboto" pitchFamily="34" charset="-120"/>
              </a:rPr>
              <a:t> is expanding from a single annual report into a </a:t>
            </a:r>
            <a:r>
              <a:rPr lang="en-US" sz="1000" b="1" dirty="0">
                <a:solidFill>
                  <a:srgbClr val="002D59"/>
                </a:solidFill>
                <a:latin typeface="Roboto" pitchFamily="34" charset="0"/>
                <a:ea typeface="Roboto" pitchFamily="34" charset="-122"/>
                <a:cs typeface="Roboto" pitchFamily="34" charset="-120"/>
              </a:rPr>
              <a:t>permanent, year-round strategic ecosystem</a:t>
            </a:r>
            <a:r>
              <a:rPr lang="en-US" sz="1000" dirty="0">
                <a:solidFill>
                  <a:srgbClr val="3D4C60"/>
                </a:solidFill>
                <a:latin typeface="Roboto" pitchFamily="34" charset="0"/>
                <a:ea typeface="Roboto" pitchFamily="34" charset="-122"/>
                <a:cs typeface="Roboto" pitchFamily="34" charset="-120"/>
              </a:rPr>
              <a:t>, anchored by the inaugural, live, and in-person </a:t>
            </a:r>
            <a:r>
              <a:rPr lang="en-US" sz="1000" b="1" dirty="0">
                <a:solidFill>
                  <a:srgbClr val="002D59"/>
                </a:solidFill>
                <a:latin typeface="Roboto" pitchFamily="34" charset="0"/>
                <a:ea typeface="Roboto" pitchFamily="34" charset="-122"/>
                <a:cs typeface="Roboto" pitchFamily="34" charset="-120"/>
              </a:rPr>
              <a:t>SOHE ’27</a:t>
            </a:r>
            <a:r>
              <a:rPr lang="en-US" sz="1000" dirty="0">
                <a:solidFill>
                  <a:srgbClr val="3D4C60"/>
                </a:solidFill>
                <a:latin typeface="Roboto" pitchFamily="34" charset="0"/>
                <a:ea typeface="Roboto" pitchFamily="34" charset="-122"/>
                <a:cs typeface="Roboto" pitchFamily="34" charset="-120"/>
              </a:rPr>
              <a:t>: an invitation-only working group for the leaders who carry ultimate operational responsibility, whose insights </a:t>
            </a:r>
            <a:r>
              <a:rPr lang="en-US" sz="1000" b="1" dirty="0">
                <a:solidFill>
                  <a:srgbClr val="002D59"/>
                </a:solidFill>
                <a:latin typeface="Roboto" pitchFamily="34" charset="0"/>
                <a:ea typeface="Roboto" pitchFamily="34" charset="-122"/>
                <a:cs typeface="Roboto" pitchFamily="34" charset="-120"/>
              </a:rPr>
              <a:t>explicitly forge the next edition of the report</a:t>
            </a:r>
            <a:r>
              <a:rPr lang="en-US" sz="1000" dirty="0">
                <a:solidFill>
                  <a:srgbClr val="3D4C60"/>
                </a:solidFill>
                <a:latin typeface="Roboto" pitchFamily="34" charset="0"/>
                <a:ea typeface="Roboto" pitchFamily="34" charset="-122"/>
                <a:cs typeface="Roboto" pitchFamily="34" charset="-120"/>
              </a:rPr>
              <a:t>.
A select group of </a:t>
            </a:r>
            <a:r>
              <a:rPr lang="en-US" sz="1000" b="1" dirty="0">
                <a:solidFill>
                  <a:srgbClr val="002D59"/>
                </a:solidFill>
                <a:latin typeface="Roboto" pitchFamily="34" charset="0"/>
                <a:ea typeface="Roboto" pitchFamily="34" charset="-122"/>
                <a:cs typeface="Roboto" pitchFamily="34" charset="-120"/>
              </a:rPr>
              <a:t>Founding Partners</a:t>
            </a:r>
            <a:r>
              <a:rPr lang="en-US" sz="1000" dirty="0">
                <a:solidFill>
                  <a:srgbClr val="3D4C60"/>
                </a:solidFill>
                <a:latin typeface="Roboto" pitchFamily="34" charset="0"/>
                <a:ea typeface="Roboto" pitchFamily="34" charset="-122"/>
                <a:cs typeface="Roboto" pitchFamily="34" charset="-120"/>
              </a:rPr>
              <a:t> will help build this experience, bringing their executives, expertise, and message into the conversation </a:t>
            </a:r>
            <a:r>
              <a:rPr lang="en-US" sz="1000" b="1" dirty="0">
                <a:solidFill>
                  <a:srgbClr val="002D59"/>
                </a:solidFill>
                <a:latin typeface="Roboto" pitchFamily="34" charset="0"/>
                <a:ea typeface="Roboto" pitchFamily="34" charset="-122"/>
                <a:cs typeface="Roboto" pitchFamily="34" charset="-120"/>
              </a:rPr>
              <a:t>before, during, and after SOHE ’27</a:t>
            </a:r>
            <a:r>
              <a:rPr lang="en-US" sz="1000" dirty="0">
                <a:solidFill>
                  <a:srgbClr val="3D4C60"/>
                </a:solidFill>
                <a:latin typeface="Roboto" pitchFamily="34" charset="0"/>
                <a:ea typeface="Roboto" pitchFamily="34" charset="-122"/>
                <a:cs typeface="Roboto" pitchFamily="34" charset="-120"/>
              </a:rPr>
              <a:t> while demonstrating their commitment to higher education’s future.</a:t>
            </a:r>
            <a:endParaRPr lang="en-US" sz="1000" dirty="0"/>
          </a:p>
        </p:txBody>
      </p:sp>
      <p:sp>
        <p:nvSpPr>
          <p:cNvPr id="13" name="Shape 8"/>
          <p:cNvSpPr/>
          <p:nvPr/>
        </p:nvSpPr>
        <p:spPr>
          <a:xfrm>
            <a:off x="3931920" y="8028432"/>
            <a:ext cx="3657600" cy="1783080"/>
          </a:xfrm>
          <a:prstGeom prst="rect">
            <a:avLst/>
          </a:prstGeom>
          <a:solidFill>
            <a:srgbClr val="00122A">
              <a:alpha val="90000"/>
            </a:srgbClr>
          </a:solidFill>
          <a:ln/>
        </p:spPr>
        <p:txBody>
          <a:bodyPr/>
          <a:lstStyle/>
          <a:p>
            <a:endParaRPr lang="en-US"/>
          </a:p>
        </p:txBody>
      </p:sp>
      <p:sp>
        <p:nvSpPr>
          <p:cNvPr id="14" name="Text 9"/>
          <p:cNvSpPr txBox="1"/>
          <p:nvPr/>
        </p:nvSpPr>
        <p:spPr>
          <a:xfrm>
            <a:off x="4206240" y="8193024"/>
            <a:ext cx="3108960" cy="219456"/>
          </a:xfrm>
          <a:prstGeom prst="rect">
            <a:avLst/>
          </a:prstGeom>
          <a:noFill/>
          <a:ln/>
        </p:spPr>
        <p:txBody>
          <a:bodyPr wrap="square" lIns="508" tIns="508" rIns="508" bIns="508" rtlCol="0" anchor="ctr"/>
          <a:lstStyle/>
          <a:p>
            <a:pPr marL="0" indent="0">
              <a:buNone/>
            </a:pPr>
            <a:r>
              <a:rPr lang="en-US" sz="800" b="1" kern="0" spc="300" dirty="0">
                <a:solidFill>
                  <a:srgbClr val="7CC3E8"/>
                </a:solidFill>
                <a:latin typeface="Roboto" pitchFamily="34" charset="0"/>
                <a:ea typeface="Roboto" pitchFamily="34" charset="-122"/>
                <a:cs typeface="Roboto" pitchFamily="34" charset="-120"/>
              </a:rPr>
              <a:t>CREATED AND LED BY</a:t>
            </a:r>
            <a:endParaRPr lang="en-US" sz="800" dirty="0"/>
          </a:p>
        </p:txBody>
      </p:sp>
      <p:sp>
        <p:nvSpPr>
          <p:cNvPr id="15" name="Text 10"/>
          <p:cNvSpPr txBox="1"/>
          <p:nvPr/>
        </p:nvSpPr>
        <p:spPr>
          <a:xfrm>
            <a:off x="4206240" y="8412480"/>
            <a:ext cx="3108960" cy="310896"/>
          </a:xfrm>
          <a:prstGeom prst="rect">
            <a:avLst/>
          </a:prstGeom>
          <a:noFill/>
          <a:ln/>
        </p:spPr>
        <p:txBody>
          <a:bodyPr wrap="square" lIns="508" tIns="508" rIns="508" bIns="508" rtlCol="0" anchor="ctr"/>
          <a:lstStyle/>
          <a:p>
            <a:pPr marL="0" indent="0">
              <a:buNone/>
            </a:pPr>
            <a:r>
              <a:rPr lang="en-US" sz="1600" b="1" dirty="0">
                <a:solidFill>
                  <a:srgbClr val="FFFFFF"/>
                </a:solidFill>
                <a:latin typeface="Roboto" pitchFamily="34" charset="0"/>
                <a:ea typeface="Roboto" pitchFamily="34" charset="-122"/>
                <a:cs typeface="Roboto" pitchFamily="34" charset="-120"/>
              </a:rPr>
              <a:t>JEFF SELINGO</a:t>
            </a:r>
            <a:endParaRPr lang="en-US" sz="1600" dirty="0"/>
          </a:p>
        </p:txBody>
      </p:sp>
      <p:sp>
        <p:nvSpPr>
          <p:cNvPr id="16" name="Text 11"/>
          <p:cNvSpPr txBox="1"/>
          <p:nvPr/>
        </p:nvSpPr>
        <p:spPr>
          <a:xfrm>
            <a:off x="4206240" y="8723376"/>
            <a:ext cx="3200400" cy="1005840"/>
          </a:xfrm>
          <a:prstGeom prst="rect">
            <a:avLst/>
          </a:prstGeom>
          <a:noFill/>
          <a:ln/>
        </p:spPr>
        <p:txBody>
          <a:bodyPr wrap="square" lIns="508" tIns="508" rIns="508" bIns="508" rtlCol="0" anchor="t"/>
          <a:lstStyle/>
          <a:p>
            <a:pPr marL="0" indent="0">
              <a:lnSpc>
                <a:spcPts val="1300"/>
              </a:lnSpc>
              <a:buNone/>
            </a:pPr>
            <a:r>
              <a:rPr lang="en-US" sz="900" dirty="0">
                <a:solidFill>
                  <a:srgbClr val="D5E3EF"/>
                </a:solidFill>
                <a:latin typeface="Roboto" pitchFamily="34" charset="0"/>
                <a:ea typeface="Roboto" pitchFamily="34" charset="-122"/>
                <a:cs typeface="Roboto" pitchFamily="34" charset="-120"/>
              </a:rPr>
              <a:t>Three-time </a:t>
            </a:r>
            <a:r>
              <a:rPr lang="en-US" sz="900" b="1" dirty="0">
                <a:solidFill>
                  <a:srgbClr val="FFFFFF"/>
                </a:solidFill>
                <a:latin typeface="Roboto" pitchFamily="34" charset="0"/>
                <a:ea typeface="Roboto" pitchFamily="34" charset="-122"/>
                <a:cs typeface="Roboto" pitchFamily="34" charset="-120"/>
              </a:rPr>
              <a:t>New York Times</a:t>
            </a:r>
            <a:r>
              <a:rPr lang="en-US" sz="900" dirty="0">
                <a:solidFill>
                  <a:srgbClr val="D5E3EF"/>
                </a:solidFill>
                <a:latin typeface="Roboto" pitchFamily="34" charset="0"/>
                <a:ea typeface="Roboto" pitchFamily="34" charset="-122"/>
                <a:cs typeface="Roboto" pitchFamily="34" charset="-120"/>
              </a:rPr>
              <a:t> bestselling author, co-host of the </a:t>
            </a:r>
            <a:r>
              <a:rPr lang="en-US" sz="900" b="1" dirty="0">
                <a:solidFill>
                  <a:srgbClr val="FFFFFF"/>
                </a:solidFill>
                <a:latin typeface="Roboto" pitchFamily="34" charset="0"/>
                <a:ea typeface="Roboto" pitchFamily="34" charset="-122"/>
                <a:cs typeface="Roboto" pitchFamily="34" charset="-120"/>
              </a:rPr>
              <a:t>Future U.</a:t>
            </a:r>
            <a:r>
              <a:rPr lang="en-US" sz="900" dirty="0">
                <a:solidFill>
                  <a:srgbClr val="D5E3EF"/>
                </a:solidFill>
                <a:latin typeface="Roboto" pitchFamily="34" charset="0"/>
                <a:ea typeface="Roboto" pitchFamily="34" charset="-122"/>
                <a:cs typeface="Roboto" pitchFamily="34" charset="-120"/>
              </a:rPr>
              <a:t> podcast, and the sector’s most trusted independent voice on the future of higher education.</a:t>
            </a:r>
            <a:endParaRPr lang="en-US" sz="900" dirty="0"/>
          </a:p>
        </p:txBody>
      </p:sp>
      <p:sp>
        <p:nvSpPr>
          <p:cNvPr id="18" name="Text 3">
            <a:extLst>
              <a:ext uri="{FF2B5EF4-FFF2-40B4-BE49-F238E27FC236}">
                <a16:creationId xmlns:a16="http://schemas.microsoft.com/office/drawing/2014/main" id="{B46B91BC-97E1-5B37-4450-7E0485DFAC4B}"/>
              </a:ext>
            </a:extLst>
          </p:cNvPr>
          <p:cNvSpPr txBox="1"/>
          <p:nvPr/>
        </p:nvSpPr>
        <p:spPr>
          <a:xfrm>
            <a:off x="549413" y="1490472"/>
            <a:ext cx="10515600" cy="731520"/>
          </a:xfrm>
          <a:prstGeom prst="rect">
            <a:avLst/>
          </a:prstGeom>
          <a:noFill/>
          <a:ln/>
        </p:spPr>
        <p:txBody>
          <a:bodyPr wrap="square" lIns="0" tIns="0" rIns="0" bIns="0" rtlCol="0" anchor="ctr"/>
          <a:lstStyle/>
          <a:p>
            <a:pPr marL="0" indent="0">
              <a:buNone/>
            </a:pPr>
            <a:r>
              <a:rPr lang="en-US" sz="5400" b="1" dirty="0">
                <a:solidFill>
                  <a:srgbClr val="7CC3E8"/>
                </a:solidFill>
                <a:latin typeface="Roboto" pitchFamily="34" charset="0"/>
                <a:ea typeface="Roboto" pitchFamily="34" charset="-122"/>
                <a:cs typeface="Roboto" pitchFamily="34" charset="-120"/>
              </a:rPr>
              <a:t>SOHE 2027</a:t>
            </a:r>
            <a:endParaRPr lang="en-US" sz="5400" dirty="0"/>
          </a:p>
        </p:txBody>
      </p:sp>
      <p:sp>
        <p:nvSpPr>
          <p:cNvPr id="19" name="Text 2">
            <a:extLst>
              <a:ext uri="{FF2B5EF4-FFF2-40B4-BE49-F238E27FC236}">
                <a16:creationId xmlns:a16="http://schemas.microsoft.com/office/drawing/2014/main" id="{AB42B4A9-F230-34EE-D73A-7C7EE44957B3}"/>
              </a:ext>
            </a:extLst>
          </p:cNvPr>
          <p:cNvSpPr txBox="1"/>
          <p:nvPr/>
        </p:nvSpPr>
        <p:spPr>
          <a:xfrm>
            <a:off x="549413" y="2144267"/>
            <a:ext cx="11507586" cy="594361"/>
          </a:xfrm>
          <a:prstGeom prst="rect">
            <a:avLst/>
          </a:prstGeom>
          <a:noFill/>
          <a:ln/>
        </p:spPr>
        <p:txBody>
          <a:bodyPr wrap="square" lIns="0" tIns="0" rIns="0" bIns="0" rtlCol="0" anchor="ctr"/>
          <a:lstStyle/>
          <a:p>
            <a:pPr marL="0" indent="0">
              <a:buNone/>
            </a:pPr>
            <a:r>
              <a:rPr lang="en-US" sz="1600" b="1" i="1" dirty="0">
                <a:solidFill>
                  <a:srgbClr val="FFFFFF"/>
                </a:solidFill>
                <a:latin typeface="Roboto" pitchFamily="34" charset="0"/>
                <a:ea typeface="Roboto" pitchFamily="34" charset="-122"/>
                <a:cs typeface="Roboto" pitchFamily="34" charset="-120"/>
              </a:rPr>
              <a:t>The inaugural gathering of higher education's most consequential leaders.</a:t>
            </a:r>
            <a:endParaRPr lang="en-US" sz="16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a_logod.png"/>
          <p:cNvPicPr>
            <a:picLocks noChangeAspect="1"/>
          </p:cNvPicPr>
          <p:nvPr/>
        </p:nvPicPr>
        <p:blipFill>
          <a:blip r:embed="rId3"/>
          <a:stretch>
            <a:fillRect/>
          </a:stretch>
        </p:blipFill>
        <p:spPr>
          <a:xfrm>
            <a:off x="5806440" y="457200"/>
            <a:ext cx="1371600" cy="193853"/>
          </a:xfrm>
          <a:prstGeom prst="rect">
            <a:avLst/>
          </a:prstGeom>
        </p:spPr>
      </p:pic>
      <p:sp>
        <p:nvSpPr>
          <p:cNvPr id="3" name="Text 0"/>
          <p:cNvSpPr txBox="1"/>
          <p:nvPr/>
        </p:nvSpPr>
        <p:spPr>
          <a:xfrm>
            <a:off x="603504" y="457200"/>
            <a:ext cx="3200400" cy="219456"/>
          </a:xfrm>
          <a:prstGeom prst="rect">
            <a:avLst/>
          </a:prstGeom>
          <a:noFill/>
          <a:ln/>
        </p:spPr>
        <p:txBody>
          <a:bodyPr wrap="square" lIns="762" tIns="762" rIns="762" bIns="762" rtlCol="0" anchor="ctr"/>
          <a:lstStyle/>
          <a:p>
            <a:pPr marL="0" indent="0">
              <a:buNone/>
            </a:pPr>
            <a:r>
              <a:rPr lang="en-US" sz="850" b="1" kern="0" spc="300" dirty="0">
                <a:solidFill>
                  <a:srgbClr val="637E99"/>
                </a:solidFill>
                <a:latin typeface="Roboto" pitchFamily="34" charset="0"/>
                <a:ea typeface="Roboto" pitchFamily="34" charset="-122"/>
                <a:cs typeface="Roboto" pitchFamily="34" charset="-120"/>
              </a:rPr>
              <a:t>THE SOHE ’27 EXPERIENCE</a:t>
            </a:r>
            <a:endParaRPr lang="en-US" sz="850" dirty="0"/>
          </a:p>
        </p:txBody>
      </p:sp>
      <p:sp>
        <p:nvSpPr>
          <p:cNvPr id="4" name="Text 1"/>
          <p:cNvSpPr txBox="1"/>
          <p:nvPr/>
        </p:nvSpPr>
        <p:spPr>
          <a:xfrm>
            <a:off x="603504" y="713232"/>
            <a:ext cx="6583680" cy="384048"/>
          </a:xfrm>
          <a:prstGeom prst="rect">
            <a:avLst/>
          </a:prstGeom>
          <a:noFill/>
          <a:ln/>
        </p:spPr>
        <p:txBody>
          <a:bodyPr wrap="square" lIns="762" tIns="762" rIns="762" bIns="762" rtlCol="0" anchor="ctr"/>
          <a:lstStyle/>
          <a:p>
            <a:pPr marL="0" indent="0">
              <a:buNone/>
            </a:pPr>
            <a:r>
              <a:rPr lang="en-US" sz="1800" b="1" dirty="0">
                <a:solidFill>
                  <a:srgbClr val="002D59"/>
                </a:solidFill>
                <a:latin typeface="Roboto" pitchFamily="34" charset="0"/>
                <a:ea typeface="Roboto" pitchFamily="34" charset="-122"/>
                <a:cs typeface="Roboto" pitchFamily="34" charset="-120"/>
              </a:rPr>
              <a:t>Twenty-four hours. Consequential leaders. </a:t>
            </a:r>
            <a:r>
              <a:rPr lang="en-US" sz="1800" b="1" dirty="0">
                <a:solidFill>
                  <a:srgbClr val="1C82A8"/>
                </a:solidFill>
                <a:latin typeface="Roboto" pitchFamily="34" charset="0"/>
                <a:ea typeface="Roboto" pitchFamily="34" charset="-122"/>
                <a:cs typeface="Roboto" pitchFamily="34" charset="-120"/>
              </a:rPr>
              <a:t>Six themes.</a:t>
            </a:r>
            <a:endParaRPr lang="en-US" sz="1800" dirty="0"/>
          </a:p>
        </p:txBody>
      </p:sp>
      <p:sp>
        <p:nvSpPr>
          <p:cNvPr id="5" name="Text 2"/>
          <p:cNvSpPr txBox="1"/>
          <p:nvPr/>
        </p:nvSpPr>
        <p:spPr>
          <a:xfrm>
            <a:off x="603504" y="1133856"/>
            <a:ext cx="6583680" cy="566928"/>
          </a:xfrm>
          <a:prstGeom prst="rect">
            <a:avLst/>
          </a:prstGeom>
          <a:noFill/>
          <a:ln/>
        </p:spPr>
        <p:txBody>
          <a:bodyPr wrap="square" lIns="762" tIns="762" rIns="762" bIns="762" rtlCol="0" anchor="t"/>
          <a:lstStyle/>
          <a:p>
            <a:pPr marL="0" indent="0">
              <a:lnSpc>
                <a:spcPts val="1350"/>
              </a:lnSpc>
              <a:buNone/>
            </a:pPr>
            <a:r>
              <a:rPr lang="en-US" sz="940" dirty="0">
                <a:solidFill>
                  <a:srgbClr val="3D4C60"/>
                </a:solidFill>
                <a:latin typeface="Roboto" pitchFamily="34" charset="0"/>
                <a:ea typeface="Roboto" pitchFamily="34" charset="-122"/>
                <a:cs typeface="Roboto" pitchFamily="34" charset="-120"/>
              </a:rPr>
              <a:t>An immersive, lunch-to-lunch experience combining the caliber of an exclusive executive retreat with the execution focus of an elite working group: structured conversations, private working sessions, and off-the-record executive meals, organized around six interconnected strategic themes.</a:t>
            </a:r>
            <a:endParaRPr lang="en-US" sz="940" dirty="0"/>
          </a:p>
        </p:txBody>
      </p:sp>
      <p:sp>
        <p:nvSpPr>
          <p:cNvPr id="6" name="Shape 3"/>
          <p:cNvSpPr/>
          <p:nvPr/>
        </p:nvSpPr>
        <p:spPr>
          <a:xfrm>
            <a:off x="603504" y="1828800"/>
            <a:ext cx="2188159" cy="969264"/>
          </a:xfrm>
          <a:prstGeom prst="rect">
            <a:avLst/>
          </a:prstGeom>
          <a:solidFill>
            <a:srgbClr val="FFFFFF"/>
          </a:solidFill>
          <a:ln w="9525">
            <a:solidFill>
              <a:srgbClr val="E3E7EC"/>
            </a:solidFill>
            <a:prstDash val="solid"/>
          </a:ln>
        </p:spPr>
        <p:txBody>
          <a:bodyPr/>
          <a:lstStyle/>
          <a:p>
            <a:endParaRPr lang="en-US"/>
          </a:p>
        </p:txBody>
      </p:sp>
      <p:sp>
        <p:nvSpPr>
          <p:cNvPr id="7" name="Text 4"/>
          <p:cNvSpPr txBox="1"/>
          <p:nvPr/>
        </p:nvSpPr>
        <p:spPr>
          <a:xfrm>
            <a:off x="649224" y="1874520"/>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01
</a:t>
            </a:r>
            <a:r>
              <a:rPr lang="en-US" sz="930" b="1" kern="0" spc="50" dirty="0">
                <a:solidFill>
                  <a:srgbClr val="002D59"/>
                </a:solidFill>
                <a:latin typeface="Roboto" pitchFamily="34" charset="0"/>
                <a:ea typeface="Roboto" pitchFamily="34" charset="-122"/>
                <a:cs typeface="Roboto" pitchFamily="34" charset="-120"/>
              </a:rPr>
              <a:t>THE BUSINESS MODEL
</a:t>
            </a:r>
            <a:r>
              <a:rPr lang="en-US" sz="820" dirty="0">
                <a:solidFill>
                  <a:srgbClr val="4A5A70"/>
                </a:solidFill>
                <a:latin typeface="Roboto" pitchFamily="34" charset="0"/>
                <a:ea typeface="Roboto" pitchFamily="34" charset="-122"/>
                <a:cs typeface="Roboto" pitchFamily="34" charset="-120"/>
              </a:rPr>
              <a:t>Deciding where institutions must concentrate increasingly scarce resources.</a:t>
            </a:r>
            <a:endParaRPr lang="en-US" sz="1100" dirty="0"/>
          </a:p>
        </p:txBody>
      </p:sp>
      <p:sp>
        <p:nvSpPr>
          <p:cNvPr id="8" name="Shape 5"/>
          <p:cNvSpPr/>
          <p:nvPr/>
        </p:nvSpPr>
        <p:spPr>
          <a:xfrm>
            <a:off x="2791663" y="1828800"/>
            <a:ext cx="2188159" cy="969264"/>
          </a:xfrm>
          <a:prstGeom prst="rect">
            <a:avLst/>
          </a:prstGeom>
          <a:solidFill>
            <a:srgbClr val="FFFFFF"/>
          </a:solidFill>
          <a:ln w="9525">
            <a:solidFill>
              <a:srgbClr val="E3E7EC"/>
            </a:solidFill>
            <a:prstDash val="solid"/>
          </a:ln>
        </p:spPr>
        <p:txBody>
          <a:bodyPr/>
          <a:lstStyle/>
          <a:p>
            <a:endParaRPr lang="en-US"/>
          </a:p>
        </p:txBody>
      </p:sp>
      <p:sp>
        <p:nvSpPr>
          <p:cNvPr id="9" name="Text 6"/>
          <p:cNvSpPr txBox="1"/>
          <p:nvPr/>
        </p:nvSpPr>
        <p:spPr>
          <a:xfrm>
            <a:off x="2837383" y="1874520"/>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02
</a:t>
            </a:r>
            <a:r>
              <a:rPr lang="en-US" sz="930" b="1" kern="0" spc="50" dirty="0">
                <a:solidFill>
                  <a:srgbClr val="002D59"/>
                </a:solidFill>
                <a:latin typeface="Roboto" pitchFamily="34" charset="0"/>
                <a:ea typeface="Roboto" pitchFamily="34" charset="-122"/>
                <a:cs typeface="Roboto" pitchFamily="34" charset="-120"/>
              </a:rPr>
              <a:t>WASHINGTON
</a:t>
            </a:r>
            <a:r>
              <a:rPr lang="en-US" sz="820" dirty="0">
                <a:solidFill>
                  <a:srgbClr val="4A5A70"/>
                </a:solidFill>
                <a:latin typeface="Roboto" pitchFamily="34" charset="0"/>
                <a:ea typeface="Roboto" pitchFamily="34" charset="-122"/>
                <a:cs typeface="Roboto" pitchFamily="34" charset="-120"/>
              </a:rPr>
              <a:t>Planning institutional continuity amid unprecedented federal uncertainty.</a:t>
            </a:r>
            <a:endParaRPr lang="en-US" sz="1100" dirty="0"/>
          </a:p>
        </p:txBody>
      </p:sp>
      <p:sp>
        <p:nvSpPr>
          <p:cNvPr id="10" name="Shape 7"/>
          <p:cNvSpPr/>
          <p:nvPr/>
        </p:nvSpPr>
        <p:spPr>
          <a:xfrm>
            <a:off x="4979822" y="1828800"/>
            <a:ext cx="2188159" cy="969264"/>
          </a:xfrm>
          <a:prstGeom prst="rect">
            <a:avLst/>
          </a:prstGeom>
          <a:solidFill>
            <a:srgbClr val="FFFFFF"/>
          </a:solidFill>
          <a:ln w="9525">
            <a:solidFill>
              <a:srgbClr val="E3E7EC"/>
            </a:solidFill>
            <a:prstDash val="solid"/>
          </a:ln>
        </p:spPr>
        <p:txBody>
          <a:bodyPr/>
          <a:lstStyle/>
          <a:p>
            <a:endParaRPr lang="en-US"/>
          </a:p>
        </p:txBody>
      </p:sp>
      <p:sp>
        <p:nvSpPr>
          <p:cNvPr id="11" name="Text 8"/>
          <p:cNvSpPr txBox="1"/>
          <p:nvPr/>
        </p:nvSpPr>
        <p:spPr>
          <a:xfrm>
            <a:off x="5025542" y="1874520"/>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03
</a:t>
            </a:r>
            <a:r>
              <a:rPr lang="en-US" sz="930" b="1" kern="0" spc="50" dirty="0">
                <a:solidFill>
                  <a:srgbClr val="002D59"/>
                </a:solidFill>
                <a:latin typeface="Roboto" pitchFamily="34" charset="0"/>
                <a:ea typeface="Roboto" pitchFamily="34" charset="-122"/>
                <a:cs typeface="Roboto" pitchFamily="34" charset="-120"/>
              </a:rPr>
              <a:t>RESEARCH
</a:t>
            </a:r>
            <a:r>
              <a:rPr lang="en-US" sz="820" dirty="0">
                <a:solidFill>
                  <a:srgbClr val="4A5A70"/>
                </a:solidFill>
                <a:latin typeface="Roboto" pitchFamily="34" charset="0"/>
                <a:ea typeface="Roboto" pitchFamily="34" charset="-122"/>
                <a:cs typeface="Roboto" pitchFamily="34" charset="-120"/>
              </a:rPr>
              <a:t>Evaluating which ambitions the sector can afford to sustain.</a:t>
            </a:r>
            <a:endParaRPr lang="en-US" sz="1100" dirty="0"/>
          </a:p>
        </p:txBody>
      </p:sp>
      <p:sp>
        <p:nvSpPr>
          <p:cNvPr id="12" name="Shape 9"/>
          <p:cNvSpPr/>
          <p:nvPr/>
        </p:nvSpPr>
        <p:spPr>
          <a:xfrm>
            <a:off x="603504" y="2798064"/>
            <a:ext cx="2188159" cy="969264"/>
          </a:xfrm>
          <a:prstGeom prst="rect">
            <a:avLst/>
          </a:prstGeom>
          <a:solidFill>
            <a:srgbClr val="FFFFFF"/>
          </a:solidFill>
          <a:ln w="9525">
            <a:solidFill>
              <a:srgbClr val="E3E7EC"/>
            </a:solidFill>
            <a:prstDash val="solid"/>
          </a:ln>
        </p:spPr>
        <p:txBody>
          <a:bodyPr/>
          <a:lstStyle/>
          <a:p>
            <a:endParaRPr lang="en-US"/>
          </a:p>
        </p:txBody>
      </p:sp>
      <p:sp>
        <p:nvSpPr>
          <p:cNvPr id="13" name="Text 10"/>
          <p:cNvSpPr txBox="1"/>
          <p:nvPr/>
        </p:nvSpPr>
        <p:spPr>
          <a:xfrm>
            <a:off x="649224" y="2843784"/>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04
</a:t>
            </a:r>
            <a:r>
              <a:rPr lang="en-US" sz="930" b="1" kern="0" spc="50" dirty="0">
                <a:solidFill>
                  <a:srgbClr val="002D59"/>
                </a:solidFill>
                <a:latin typeface="Roboto" pitchFamily="34" charset="0"/>
                <a:ea typeface="Roboto" pitchFamily="34" charset="-122"/>
                <a:cs typeface="Roboto" pitchFamily="34" charset="-120"/>
              </a:rPr>
              <a:t>ARTIFICIAL INTELLIGENCE
</a:t>
            </a:r>
            <a:r>
              <a:rPr lang="en-US" sz="820" dirty="0">
                <a:solidFill>
                  <a:srgbClr val="4A5A70"/>
                </a:solidFill>
                <a:latin typeface="Roboto" pitchFamily="34" charset="0"/>
                <a:ea typeface="Roboto" pitchFamily="34" charset="-122"/>
                <a:cs typeface="Roboto" pitchFamily="34" charset="-120"/>
              </a:rPr>
              <a:t>Verifying which technology investments deliver immediate, measurable value.</a:t>
            </a:r>
            <a:endParaRPr lang="en-US" sz="1100" dirty="0"/>
          </a:p>
        </p:txBody>
      </p:sp>
      <p:sp>
        <p:nvSpPr>
          <p:cNvPr id="14" name="Shape 11"/>
          <p:cNvSpPr/>
          <p:nvPr/>
        </p:nvSpPr>
        <p:spPr>
          <a:xfrm>
            <a:off x="2791663" y="2798064"/>
            <a:ext cx="2188159" cy="969264"/>
          </a:xfrm>
          <a:prstGeom prst="rect">
            <a:avLst/>
          </a:prstGeom>
          <a:solidFill>
            <a:srgbClr val="FFFFFF"/>
          </a:solidFill>
          <a:ln w="9525">
            <a:solidFill>
              <a:srgbClr val="E3E7EC"/>
            </a:solidFill>
            <a:prstDash val="solid"/>
          </a:ln>
        </p:spPr>
        <p:txBody>
          <a:bodyPr/>
          <a:lstStyle/>
          <a:p>
            <a:endParaRPr lang="en-US"/>
          </a:p>
        </p:txBody>
      </p:sp>
      <p:sp>
        <p:nvSpPr>
          <p:cNvPr id="15" name="Text 12"/>
          <p:cNvSpPr txBox="1"/>
          <p:nvPr/>
        </p:nvSpPr>
        <p:spPr>
          <a:xfrm>
            <a:off x="2837383" y="2843784"/>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05
</a:t>
            </a:r>
            <a:r>
              <a:rPr lang="en-US" sz="930" b="1" kern="0" spc="50" dirty="0">
                <a:solidFill>
                  <a:srgbClr val="002D59"/>
                </a:solidFill>
                <a:latin typeface="Roboto" pitchFamily="34" charset="0"/>
                <a:ea typeface="Roboto" pitchFamily="34" charset="-122"/>
                <a:cs typeface="Roboto" pitchFamily="34" charset="-120"/>
              </a:rPr>
              <a:t>ATHLETICS
</a:t>
            </a:r>
            <a:r>
              <a:rPr lang="en-US" sz="820" dirty="0">
                <a:solidFill>
                  <a:srgbClr val="4A5A70"/>
                </a:solidFill>
                <a:latin typeface="Roboto" pitchFamily="34" charset="0"/>
                <a:ea typeface="Roboto" pitchFamily="34" charset="-122"/>
                <a:cs typeface="Roboto" pitchFamily="34" charset="-120"/>
              </a:rPr>
              <a:t>Quantifying what shifting sports commitments truly cost the institution.</a:t>
            </a:r>
            <a:endParaRPr lang="en-US" sz="1100" dirty="0"/>
          </a:p>
        </p:txBody>
      </p:sp>
      <p:sp>
        <p:nvSpPr>
          <p:cNvPr id="16" name="Shape 13"/>
          <p:cNvSpPr/>
          <p:nvPr/>
        </p:nvSpPr>
        <p:spPr>
          <a:xfrm>
            <a:off x="4979822" y="2798064"/>
            <a:ext cx="2188159" cy="969264"/>
          </a:xfrm>
          <a:prstGeom prst="rect">
            <a:avLst/>
          </a:prstGeom>
          <a:solidFill>
            <a:srgbClr val="FFFFFF"/>
          </a:solidFill>
          <a:ln w="9525">
            <a:solidFill>
              <a:srgbClr val="E3E7EC"/>
            </a:solidFill>
            <a:prstDash val="solid"/>
          </a:ln>
        </p:spPr>
        <p:txBody>
          <a:bodyPr/>
          <a:lstStyle/>
          <a:p>
            <a:endParaRPr lang="en-US"/>
          </a:p>
        </p:txBody>
      </p:sp>
      <p:sp>
        <p:nvSpPr>
          <p:cNvPr id="17" name="Text 14"/>
          <p:cNvSpPr txBox="1"/>
          <p:nvPr/>
        </p:nvSpPr>
        <p:spPr>
          <a:xfrm>
            <a:off x="5025542" y="2843784"/>
            <a:ext cx="2060143" cy="877824"/>
          </a:xfrm>
          <a:prstGeom prst="rect">
            <a:avLst/>
          </a:prstGeom>
          <a:noFill/>
          <a:ln/>
        </p:spPr>
        <p:txBody>
          <a:bodyPr wrap="square" lIns="762" tIns="762" rIns="762" bIns="762" rtlCol="0" anchor="t"/>
          <a:lstStyle/>
          <a:p>
            <a:pPr marL="0" indent="0">
              <a:lnSpc>
                <a:spcPts val="1150"/>
              </a:lnSpc>
              <a:buNone/>
            </a:pPr>
            <a:r>
              <a:rPr lang="en-US" sz="1100" b="1" dirty="0">
                <a:solidFill>
                  <a:srgbClr val="1C82A8"/>
                </a:solidFill>
                <a:latin typeface="Roboto" pitchFamily="34" charset="0"/>
                <a:ea typeface="Roboto" pitchFamily="34" charset="-122"/>
                <a:cs typeface="Roboto" pitchFamily="34" charset="-120"/>
              </a:rPr>
              <a:t>06
</a:t>
            </a:r>
            <a:r>
              <a:rPr lang="en-US" sz="930" b="1" kern="0" spc="50" dirty="0">
                <a:solidFill>
                  <a:srgbClr val="002D59"/>
                </a:solidFill>
                <a:latin typeface="Roboto" pitchFamily="34" charset="0"/>
                <a:ea typeface="Roboto" pitchFamily="34" charset="-122"/>
                <a:cs typeface="Roboto" pitchFamily="34" charset="-120"/>
              </a:rPr>
              <a:t>GOVERNANCE
</a:t>
            </a:r>
            <a:r>
              <a:rPr lang="en-US" sz="820" dirty="0">
                <a:solidFill>
                  <a:srgbClr val="4A5A70"/>
                </a:solidFill>
                <a:latin typeface="Roboto" pitchFamily="34" charset="0"/>
                <a:ea typeface="Roboto" pitchFamily="34" charset="-122"/>
                <a:cs typeface="Roboto" pitchFamily="34" charset="-120"/>
              </a:rPr>
              <a:t>Re-architecting how presidents and boards make harder decisions, faster, together.</a:t>
            </a:r>
            <a:endParaRPr lang="en-US" sz="1100" dirty="0"/>
          </a:p>
        </p:txBody>
      </p:sp>
      <p:sp>
        <p:nvSpPr>
          <p:cNvPr id="18" name="Text 15"/>
          <p:cNvSpPr txBox="1"/>
          <p:nvPr/>
        </p:nvSpPr>
        <p:spPr>
          <a:xfrm>
            <a:off x="603504" y="3877056"/>
            <a:ext cx="6583680" cy="237744"/>
          </a:xfrm>
          <a:prstGeom prst="rect">
            <a:avLst/>
          </a:prstGeom>
          <a:noFill/>
          <a:ln/>
        </p:spPr>
        <p:txBody>
          <a:bodyPr wrap="square" lIns="762" tIns="762" rIns="762" bIns="762" rtlCol="0" anchor="ctr"/>
          <a:lstStyle/>
          <a:p>
            <a:pPr marL="0" indent="0">
              <a:buNone/>
            </a:pPr>
            <a:r>
              <a:rPr lang="en-US" sz="880" b="1" dirty="0">
                <a:solidFill>
                  <a:srgbClr val="002D59"/>
                </a:solidFill>
                <a:latin typeface="Roboto" pitchFamily="34" charset="0"/>
                <a:ea typeface="Roboto" pitchFamily="34" charset="-122"/>
                <a:cs typeface="Roboto" pitchFamily="34" charset="-120"/>
              </a:rPr>
              <a:t>Advisory board: </a:t>
            </a:r>
            <a:r>
              <a:rPr lang="en-US" sz="880" i="1" dirty="0">
                <a:solidFill>
                  <a:srgbClr val="637E99"/>
                </a:solidFill>
                <a:latin typeface="Roboto" pitchFamily="34" charset="0"/>
                <a:ea typeface="Roboto" pitchFamily="34" charset="-122"/>
                <a:cs typeface="Roboto" pitchFamily="34" charset="-120"/>
              </a:rPr>
              <a:t>an exclusive advisory board is being formed under Jeff Selingo’s leadership, to be announced in Q4 2026.</a:t>
            </a:r>
            <a:endParaRPr lang="en-US" sz="880" dirty="0"/>
          </a:p>
        </p:txBody>
      </p:sp>
      <p:sp>
        <p:nvSpPr>
          <p:cNvPr id="19" name="Text 16"/>
          <p:cNvSpPr txBox="1"/>
          <p:nvPr/>
        </p:nvSpPr>
        <p:spPr>
          <a:xfrm>
            <a:off x="603504" y="4261104"/>
            <a:ext cx="3474720" cy="219456"/>
          </a:xfrm>
          <a:prstGeom prst="rect">
            <a:avLst/>
          </a:prstGeom>
          <a:noFill/>
          <a:ln/>
        </p:spPr>
        <p:txBody>
          <a:bodyPr wrap="square" lIns="762" tIns="762" rIns="762" bIns="762" rtlCol="0" anchor="ctr"/>
          <a:lstStyle/>
          <a:p>
            <a:pPr marL="0" indent="0">
              <a:buNone/>
            </a:pPr>
            <a:r>
              <a:rPr lang="en-US" sz="850" b="1" kern="0" spc="300" dirty="0">
                <a:solidFill>
                  <a:srgbClr val="637E99"/>
                </a:solidFill>
                <a:latin typeface="Roboto" pitchFamily="34" charset="0"/>
                <a:ea typeface="Roboto" pitchFamily="34" charset="-122"/>
                <a:cs typeface="Roboto" pitchFamily="34" charset="-120"/>
              </a:rPr>
              <a:t>FOUNDING PARTNER OPPORTUNITY</a:t>
            </a:r>
            <a:endParaRPr lang="en-US" sz="850" dirty="0"/>
          </a:p>
        </p:txBody>
      </p:sp>
      <p:sp>
        <p:nvSpPr>
          <p:cNvPr id="20" name="Text 17"/>
          <p:cNvSpPr txBox="1"/>
          <p:nvPr/>
        </p:nvSpPr>
        <p:spPr>
          <a:xfrm>
            <a:off x="603504" y="4498848"/>
            <a:ext cx="6583680" cy="365760"/>
          </a:xfrm>
          <a:prstGeom prst="rect">
            <a:avLst/>
          </a:prstGeom>
          <a:noFill/>
          <a:ln/>
        </p:spPr>
        <p:txBody>
          <a:bodyPr wrap="square" lIns="762" tIns="762" rIns="762" bIns="762" rtlCol="0" anchor="ctr"/>
          <a:lstStyle/>
          <a:p>
            <a:pPr marL="0" indent="0">
              <a:buNone/>
            </a:pPr>
            <a:r>
              <a:rPr lang="en-US" sz="1800" b="1" dirty="0">
                <a:solidFill>
                  <a:srgbClr val="002D59"/>
                </a:solidFill>
                <a:latin typeface="Roboto" pitchFamily="34" charset="0"/>
                <a:ea typeface="Roboto" pitchFamily="34" charset="-122"/>
                <a:cs typeface="Roboto" pitchFamily="34" charset="-120"/>
              </a:rPr>
              <a:t>Fully integrated into the work, </a:t>
            </a:r>
            <a:r>
              <a:rPr lang="en-US" sz="1800" b="1" dirty="0">
                <a:solidFill>
                  <a:srgbClr val="1C82A8"/>
                </a:solidFill>
                <a:latin typeface="Roboto" pitchFamily="34" charset="0"/>
                <a:ea typeface="Roboto" pitchFamily="34" charset="-122"/>
                <a:cs typeface="Roboto" pitchFamily="34" charset="-120"/>
              </a:rPr>
              <a:t>not logos on the sideline.</a:t>
            </a:r>
            <a:endParaRPr lang="en-US" sz="1800" dirty="0"/>
          </a:p>
        </p:txBody>
      </p:sp>
      <p:sp>
        <p:nvSpPr>
          <p:cNvPr id="21" name="Text 18"/>
          <p:cNvSpPr txBox="1"/>
          <p:nvPr/>
        </p:nvSpPr>
        <p:spPr>
          <a:xfrm>
            <a:off x="603504" y="4901184"/>
            <a:ext cx="6583680" cy="658368"/>
          </a:xfrm>
          <a:prstGeom prst="rect">
            <a:avLst/>
          </a:prstGeom>
          <a:noFill/>
          <a:ln/>
        </p:spPr>
        <p:txBody>
          <a:bodyPr wrap="square" lIns="762" tIns="762" rIns="762" bIns="762" rtlCol="0" anchor="t"/>
          <a:lstStyle/>
          <a:p>
            <a:pPr marL="0" indent="0">
              <a:lnSpc>
                <a:spcPts val="1350"/>
              </a:lnSpc>
              <a:buNone/>
            </a:pPr>
            <a:r>
              <a:rPr lang="en-US" sz="920" dirty="0">
                <a:solidFill>
                  <a:srgbClr val="3D4C60"/>
                </a:solidFill>
                <a:latin typeface="Roboto" pitchFamily="34" charset="0"/>
                <a:ea typeface="Roboto" pitchFamily="34" charset="-122"/>
                <a:cs typeface="Roboto" pitchFamily="34" charset="-120"/>
              </a:rPr>
              <a:t>We are curating a select group of </a:t>
            </a:r>
            <a:r>
              <a:rPr lang="en-US" sz="920" b="1" dirty="0">
                <a:solidFill>
                  <a:srgbClr val="002D59"/>
                </a:solidFill>
                <a:latin typeface="Roboto" pitchFamily="34" charset="0"/>
                <a:ea typeface="Roboto" pitchFamily="34" charset="-122"/>
                <a:cs typeface="Roboto" pitchFamily="34" charset="-120"/>
              </a:rPr>
              <a:t>Founding Partners</a:t>
            </a:r>
            <a:r>
              <a:rPr lang="en-US" sz="920" dirty="0">
                <a:solidFill>
                  <a:srgbClr val="3D4C60"/>
                </a:solidFill>
                <a:latin typeface="Roboto" pitchFamily="34" charset="0"/>
                <a:ea typeface="Roboto" pitchFamily="34" charset="-122"/>
                <a:cs typeface="Roboto" pitchFamily="34" charset="-120"/>
              </a:rPr>
              <a:t> ready to visibly demonstrate their commitment to solving higher education’s compounding challenges. This is not a traditional corporate sponsorship: Founding Partners integrate their top executives, operational expertise, and core messaging directly into the SOHE experience </a:t>
            </a:r>
            <a:r>
              <a:rPr lang="en-US" sz="920" b="1" dirty="0">
                <a:solidFill>
                  <a:srgbClr val="002D59"/>
                </a:solidFill>
                <a:latin typeface="Roboto" pitchFamily="34" charset="0"/>
                <a:ea typeface="Roboto" pitchFamily="34" charset="-122"/>
                <a:cs typeface="Roboto" pitchFamily="34" charset="-120"/>
              </a:rPr>
              <a:t>before, during, and after SOHE ’27</a:t>
            </a:r>
            <a:r>
              <a:rPr lang="en-US" sz="920" dirty="0">
                <a:solidFill>
                  <a:srgbClr val="3D4C60"/>
                </a:solidFill>
                <a:latin typeface="Roboto" pitchFamily="34" charset="0"/>
                <a:ea typeface="Roboto" pitchFamily="34" charset="-122"/>
                <a:cs typeface="Roboto" pitchFamily="34" charset="-120"/>
              </a:rPr>
              <a:t>, with an active relationship to elite institutional decision-makers throughout the year.</a:t>
            </a:r>
            <a:endParaRPr lang="en-US" sz="920" dirty="0"/>
          </a:p>
        </p:txBody>
      </p:sp>
      <p:sp>
        <p:nvSpPr>
          <p:cNvPr id="22" name="Text 19"/>
          <p:cNvSpPr txBox="1"/>
          <p:nvPr/>
        </p:nvSpPr>
        <p:spPr>
          <a:xfrm>
            <a:off x="603504" y="5760720"/>
            <a:ext cx="2084832" cy="219456"/>
          </a:xfrm>
          <a:prstGeom prst="rect">
            <a:avLst/>
          </a:prstGeom>
          <a:noFill/>
          <a:ln/>
        </p:spPr>
        <p:txBody>
          <a:bodyPr wrap="square" lIns="254" tIns="254" rIns="254" bIns="254" rtlCol="0" anchor="ctr"/>
          <a:lstStyle/>
          <a:p>
            <a:pPr marL="0" indent="0">
              <a:buNone/>
            </a:pPr>
            <a:r>
              <a:rPr lang="en-US" sz="830" b="1" kern="0" spc="160" dirty="0">
                <a:solidFill>
                  <a:srgbClr val="1C5F80"/>
                </a:solidFill>
                <a:latin typeface="Roboto" pitchFamily="34" charset="0"/>
                <a:ea typeface="Roboto" pitchFamily="34" charset="-122"/>
                <a:cs typeface="Roboto" pitchFamily="34" charset="-120"/>
              </a:rPr>
              <a:t>BEFORE SOHE ’27</a:t>
            </a:r>
            <a:endParaRPr lang="en-US" sz="830" dirty="0"/>
          </a:p>
        </p:txBody>
      </p:sp>
      <p:sp>
        <p:nvSpPr>
          <p:cNvPr id="23" name="Shape 20"/>
          <p:cNvSpPr/>
          <p:nvPr/>
        </p:nvSpPr>
        <p:spPr>
          <a:xfrm>
            <a:off x="603504" y="6016752"/>
            <a:ext cx="2084832" cy="22860"/>
          </a:xfrm>
          <a:prstGeom prst="rect">
            <a:avLst/>
          </a:prstGeom>
          <a:solidFill>
            <a:srgbClr val="1C82A8"/>
          </a:solidFill>
          <a:ln/>
        </p:spPr>
        <p:txBody>
          <a:bodyPr/>
          <a:lstStyle/>
          <a:p>
            <a:endParaRPr lang="en-US"/>
          </a:p>
        </p:txBody>
      </p:sp>
      <p:sp>
        <p:nvSpPr>
          <p:cNvPr id="24" name="Text 21"/>
          <p:cNvSpPr txBox="1"/>
          <p:nvPr/>
        </p:nvSpPr>
        <p:spPr>
          <a:xfrm>
            <a:off x="603504" y="6144768"/>
            <a:ext cx="2084832" cy="2331720"/>
          </a:xfrm>
          <a:prstGeom prst="rect">
            <a:avLst/>
          </a:prstGeom>
          <a:noFill/>
          <a:ln/>
        </p:spPr>
        <p:txBody>
          <a:bodyPr wrap="square" lIns="254" tIns="254" rIns="254" bIns="254" rtlCol="0" anchor="t"/>
          <a:lstStyle/>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Establish your presence.</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Recognition on all SOHE materials.</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Showcase your expertise.</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Align your company with an issue central to the SOHE agenda.</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Help shape the agenda.</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Nominate a qualified senior executive for the advisory board.</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Shape the report.</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Help pressure-test the research behind SOHE 2027.</a:t>
            </a:r>
            <a:endParaRPr lang="en-US" sz="840" dirty="0"/>
          </a:p>
        </p:txBody>
      </p:sp>
      <p:sp>
        <p:nvSpPr>
          <p:cNvPr id="25" name="Text 22"/>
          <p:cNvSpPr txBox="1"/>
          <p:nvPr/>
        </p:nvSpPr>
        <p:spPr>
          <a:xfrm>
            <a:off x="2852928" y="5760720"/>
            <a:ext cx="2084832" cy="219456"/>
          </a:xfrm>
          <a:prstGeom prst="rect">
            <a:avLst/>
          </a:prstGeom>
          <a:noFill/>
          <a:ln/>
        </p:spPr>
        <p:txBody>
          <a:bodyPr wrap="square" lIns="254" tIns="254" rIns="254" bIns="254" rtlCol="0" anchor="ctr"/>
          <a:lstStyle/>
          <a:p>
            <a:pPr marL="0" indent="0">
              <a:buNone/>
            </a:pPr>
            <a:r>
              <a:rPr lang="en-US" sz="830" b="1" kern="0" spc="160" dirty="0">
                <a:solidFill>
                  <a:srgbClr val="002D59"/>
                </a:solidFill>
                <a:latin typeface="Roboto" pitchFamily="34" charset="0"/>
                <a:ea typeface="Roboto" pitchFamily="34" charset="-122"/>
                <a:cs typeface="Roboto" pitchFamily="34" charset="-120"/>
              </a:rPr>
              <a:t>DURING SOHE ’27</a:t>
            </a:r>
            <a:endParaRPr lang="en-US" sz="830" dirty="0"/>
          </a:p>
        </p:txBody>
      </p:sp>
      <p:sp>
        <p:nvSpPr>
          <p:cNvPr id="26" name="Shape 23"/>
          <p:cNvSpPr/>
          <p:nvPr/>
        </p:nvSpPr>
        <p:spPr>
          <a:xfrm>
            <a:off x="2852928" y="6016752"/>
            <a:ext cx="2084832" cy="22860"/>
          </a:xfrm>
          <a:prstGeom prst="rect">
            <a:avLst/>
          </a:prstGeom>
          <a:solidFill>
            <a:srgbClr val="002D59"/>
          </a:solidFill>
          <a:ln/>
        </p:spPr>
        <p:txBody>
          <a:bodyPr/>
          <a:lstStyle/>
          <a:p>
            <a:endParaRPr lang="en-US"/>
          </a:p>
        </p:txBody>
      </p:sp>
      <p:sp>
        <p:nvSpPr>
          <p:cNvPr id="27" name="Text 24"/>
          <p:cNvSpPr txBox="1"/>
          <p:nvPr/>
        </p:nvSpPr>
        <p:spPr>
          <a:xfrm>
            <a:off x="2852928" y="6144768"/>
            <a:ext cx="2084832" cy="2331720"/>
          </a:xfrm>
          <a:prstGeom prst="rect">
            <a:avLst/>
          </a:prstGeom>
          <a:noFill/>
          <a:ln/>
        </p:spPr>
        <p:txBody>
          <a:bodyPr wrap="square" lIns="254" tIns="254" rIns="254" bIns="254" rtlCol="0" anchor="t"/>
          <a:lstStyle/>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Join the room.</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Bring 2–3 executives into the invitation-only gathering.</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Share your perspective.</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Feature your senior executive in a fireside conversation with Jeff Selingo.</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Build executive relationships.</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Participate in selected private working sessions and meals.</a:t>
            </a:r>
            <a:endParaRPr lang="en-US" sz="840" dirty="0"/>
          </a:p>
        </p:txBody>
      </p:sp>
      <p:sp>
        <p:nvSpPr>
          <p:cNvPr id="28" name="Text 25"/>
          <p:cNvSpPr txBox="1"/>
          <p:nvPr/>
        </p:nvSpPr>
        <p:spPr>
          <a:xfrm>
            <a:off x="5102352" y="5760720"/>
            <a:ext cx="2084832" cy="219456"/>
          </a:xfrm>
          <a:prstGeom prst="rect">
            <a:avLst/>
          </a:prstGeom>
          <a:noFill/>
          <a:ln/>
        </p:spPr>
        <p:txBody>
          <a:bodyPr wrap="square" lIns="254" tIns="254" rIns="254" bIns="254" rtlCol="0" anchor="ctr"/>
          <a:lstStyle/>
          <a:p>
            <a:pPr marL="0" indent="0">
              <a:buNone/>
            </a:pPr>
            <a:r>
              <a:rPr lang="en-US" sz="830" b="1" kern="0" spc="160" dirty="0">
                <a:solidFill>
                  <a:srgbClr val="2E7D78"/>
                </a:solidFill>
                <a:latin typeface="Roboto" pitchFamily="34" charset="0"/>
                <a:ea typeface="Roboto" pitchFamily="34" charset="-122"/>
                <a:cs typeface="Roboto" pitchFamily="34" charset="-120"/>
              </a:rPr>
              <a:t>AFTER SOHE ’27</a:t>
            </a:r>
            <a:endParaRPr lang="en-US" sz="830" dirty="0"/>
          </a:p>
        </p:txBody>
      </p:sp>
      <p:sp>
        <p:nvSpPr>
          <p:cNvPr id="29" name="Shape 26"/>
          <p:cNvSpPr/>
          <p:nvPr/>
        </p:nvSpPr>
        <p:spPr>
          <a:xfrm>
            <a:off x="5102352" y="6016752"/>
            <a:ext cx="2084832" cy="22860"/>
          </a:xfrm>
          <a:prstGeom prst="rect">
            <a:avLst/>
          </a:prstGeom>
          <a:solidFill>
            <a:srgbClr val="59AAA8"/>
          </a:solidFill>
          <a:ln/>
        </p:spPr>
        <p:txBody>
          <a:bodyPr/>
          <a:lstStyle/>
          <a:p>
            <a:endParaRPr lang="en-US"/>
          </a:p>
        </p:txBody>
      </p:sp>
      <p:sp>
        <p:nvSpPr>
          <p:cNvPr id="30" name="Text 27"/>
          <p:cNvSpPr txBox="1"/>
          <p:nvPr/>
        </p:nvSpPr>
        <p:spPr>
          <a:xfrm>
            <a:off x="5102352" y="6144768"/>
            <a:ext cx="2084832" cy="2331720"/>
          </a:xfrm>
          <a:prstGeom prst="rect">
            <a:avLst/>
          </a:prstGeom>
          <a:noFill/>
          <a:ln/>
        </p:spPr>
        <p:txBody>
          <a:bodyPr wrap="square" lIns="254" tIns="254" rIns="254" bIns="254" rtlCol="0" anchor="t"/>
          <a:lstStyle/>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Launch the report.</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Lead partner recognition in the September release of SOHE 2027.</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Integrate your perspective.</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Clearly identified sponsored content and relevant partner data in the report.</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Bring the findings to leaders.</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A leading partner role in the fall briefing or webinar.</a:t>
            </a:r>
            <a:endParaRPr lang="en-US" sz="840" dirty="0"/>
          </a:p>
          <a:p>
            <a:pPr marL="0" indent="0">
              <a:lnSpc>
                <a:spcPts val="1150"/>
              </a:lnSpc>
              <a:buNone/>
            </a:pPr>
            <a:r>
              <a:rPr lang="en-US" sz="840" b="1" dirty="0">
                <a:solidFill>
                  <a:srgbClr val="002D59"/>
                </a:solidFill>
                <a:latin typeface="Roboto" pitchFamily="34" charset="0"/>
                <a:ea typeface="Roboto" pitchFamily="34" charset="-122"/>
                <a:cs typeface="Roboto" pitchFamily="34" charset="-120"/>
              </a:rPr>
              <a:t>Sustain your presence.</a:t>
            </a:r>
            <a:endParaRPr lang="en-US" sz="840" dirty="0"/>
          </a:p>
          <a:p>
            <a:pPr marL="0" indent="0">
              <a:lnSpc>
                <a:spcPts val="1150"/>
              </a:lnSpc>
              <a:spcAft>
                <a:spcPts val="700"/>
              </a:spcAft>
              <a:buNone/>
            </a:pPr>
            <a:r>
              <a:rPr lang="en-US" sz="840" dirty="0">
                <a:solidFill>
                  <a:srgbClr val="3D4C60"/>
                </a:solidFill>
                <a:latin typeface="Roboto" pitchFamily="34" charset="0"/>
                <a:ea typeface="Roboto" pitchFamily="34" charset="-122"/>
                <a:cs typeface="Roboto" pitchFamily="34" charset="-120"/>
              </a:rPr>
              <a:t>Ongoing visibility in SOHE content and programming throughout the year.</a:t>
            </a:r>
            <a:endParaRPr lang="en-US" sz="840" dirty="0"/>
          </a:p>
        </p:txBody>
      </p:sp>
      <p:pic>
        <p:nvPicPr>
          <p:cNvPr id="31" name="Image 1" descr="a_cover.jpg"/>
          <p:cNvPicPr>
            <a:picLocks noChangeAspect="1"/>
          </p:cNvPicPr>
          <p:nvPr/>
        </p:nvPicPr>
        <p:blipFill>
          <a:blip r:embed="rId4">
            <a:alphaModFix amt="70000"/>
          </a:blip>
          <a:srcRect/>
          <a:stretch/>
        </p:blipFill>
        <p:spPr>
          <a:xfrm>
            <a:off x="0" y="8577072"/>
            <a:ext cx="7772400" cy="1481328"/>
          </a:xfrm>
          <a:prstGeom prst="rect">
            <a:avLst/>
          </a:prstGeom>
        </p:spPr>
      </p:pic>
      <p:sp>
        <p:nvSpPr>
          <p:cNvPr id="32" name="Shape 28"/>
          <p:cNvSpPr/>
          <p:nvPr/>
        </p:nvSpPr>
        <p:spPr>
          <a:xfrm>
            <a:off x="0" y="8577072"/>
            <a:ext cx="7772400" cy="1481328"/>
          </a:xfrm>
          <a:prstGeom prst="rect">
            <a:avLst/>
          </a:prstGeom>
          <a:solidFill>
            <a:srgbClr val="001630">
              <a:alpha val="85000"/>
            </a:srgbClr>
          </a:solidFill>
          <a:ln/>
        </p:spPr>
        <p:txBody>
          <a:bodyPr/>
          <a:lstStyle/>
          <a:p>
            <a:endParaRPr lang="en-US"/>
          </a:p>
        </p:txBody>
      </p:sp>
      <p:sp>
        <p:nvSpPr>
          <p:cNvPr id="33" name="Text 29"/>
          <p:cNvSpPr txBox="1"/>
          <p:nvPr/>
        </p:nvSpPr>
        <p:spPr>
          <a:xfrm>
            <a:off x="603504" y="8796528"/>
            <a:ext cx="3108960" cy="640080"/>
          </a:xfrm>
          <a:prstGeom prst="rect">
            <a:avLst/>
          </a:prstGeom>
          <a:noFill/>
          <a:ln/>
        </p:spPr>
        <p:txBody>
          <a:bodyPr wrap="square" lIns="508" tIns="508" rIns="508" bIns="508" rtlCol="0" anchor="ctr"/>
          <a:lstStyle/>
          <a:p>
            <a:pPr marL="0" indent="0">
              <a:lnSpc>
                <a:spcPts val="1900"/>
              </a:lnSpc>
              <a:buNone/>
            </a:pPr>
            <a:r>
              <a:rPr lang="en-US" sz="1700" b="1" dirty="0">
                <a:solidFill>
                  <a:srgbClr val="FFFFFF"/>
                </a:solidFill>
                <a:latin typeface="Roboto" pitchFamily="34" charset="0"/>
                <a:ea typeface="Roboto" pitchFamily="34" charset="-122"/>
                <a:cs typeface="Roboto" pitchFamily="34" charset="-120"/>
              </a:rPr>
              <a:t>SHAPE THE PATH</a:t>
            </a:r>
            <a:endParaRPr lang="en-US" sz="1700" dirty="0"/>
          </a:p>
          <a:p>
            <a:pPr marL="0" indent="0">
              <a:lnSpc>
                <a:spcPts val="1900"/>
              </a:lnSpc>
              <a:buNone/>
            </a:pPr>
            <a:r>
              <a:rPr lang="en-US" sz="1700" b="1" dirty="0">
                <a:solidFill>
                  <a:srgbClr val="FFFFFF"/>
                </a:solidFill>
                <a:latin typeface="Roboto" pitchFamily="34" charset="0"/>
                <a:ea typeface="Roboto" pitchFamily="34" charset="-122"/>
                <a:cs typeface="Roboto" pitchFamily="34" charset="-120"/>
              </a:rPr>
              <a:t>FORWARD</a:t>
            </a:r>
            <a:endParaRPr lang="en-US" sz="1700" dirty="0"/>
          </a:p>
        </p:txBody>
      </p:sp>
      <p:sp>
        <p:nvSpPr>
          <p:cNvPr id="34" name="Text 30"/>
          <p:cNvSpPr txBox="1"/>
          <p:nvPr/>
        </p:nvSpPr>
        <p:spPr>
          <a:xfrm>
            <a:off x="603504" y="9473184"/>
            <a:ext cx="3291840" cy="548640"/>
          </a:xfrm>
          <a:prstGeom prst="rect">
            <a:avLst/>
          </a:prstGeom>
          <a:noFill/>
          <a:ln/>
        </p:spPr>
        <p:txBody>
          <a:bodyPr wrap="square" lIns="508" tIns="508" rIns="508" bIns="508" rtlCol="0" anchor="t"/>
          <a:lstStyle/>
          <a:p>
            <a:pPr marL="0" indent="0">
              <a:lnSpc>
                <a:spcPts val="1050"/>
              </a:lnSpc>
              <a:buNone/>
            </a:pPr>
            <a:r>
              <a:rPr lang="en-US" sz="760" dirty="0">
                <a:solidFill>
                  <a:srgbClr val="CFE0EE"/>
                </a:solidFill>
                <a:latin typeface="Roboto" pitchFamily="34" charset="0"/>
                <a:ea typeface="Roboto" pitchFamily="34" charset="-122"/>
                <a:cs typeface="Roboto" pitchFamily="34" charset="-120"/>
              </a:rPr>
              <a:t>Demonstrate what your company can contribute, build relationships with the people making higher education’s hardest decisions, and carry that work into the year ahead. Founding Partner positions are limited.</a:t>
            </a:r>
            <a:endParaRPr lang="en-US" sz="760" dirty="0"/>
          </a:p>
        </p:txBody>
      </p:sp>
      <p:sp>
        <p:nvSpPr>
          <p:cNvPr id="35" name="Shape 31"/>
          <p:cNvSpPr/>
          <p:nvPr/>
        </p:nvSpPr>
        <p:spPr>
          <a:xfrm>
            <a:off x="4480560" y="8833104"/>
            <a:ext cx="10973" cy="1005840"/>
          </a:xfrm>
          <a:prstGeom prst="rect">
            <a:avLst/>
          </a:prstGeom>
          <a:solidFill>
            <a:srgbClr val="FFFFFF">
              <a:alpha val="35000"/>
            </a:srgbClr>
          </a:solidFill>
          <a:ln/>
        </p:spPr>
        <p:txBody>
          <a:bodyPr/>
          <a:lstStyle/>
          <a:p>
            <a:endParaRPr lang="en-US"/>
          </a:p>
        </p:txBody>
      </p:sp>
      <p:sp>
        <p:nvSpPr>
          <p:cNvPr id="36" name="Text 32"/>
          <p:cNvSpPr txBox="1"/>
          <p:nvPr/>
        </p:nvSpPr>
        <p:spPr>
          <a:xfrm>
            <a:off x="4754880" y="8869680"/>
            <a:ext cx="2560320" cy="182880"/>
          </a:xfrm>
          <a:prstGeom prst="rect">
            <a:avLst/>
          </a:prstGeom>
          <a:noFill/>
          <a:ln/>
        </p:spPr>
        <p:txBody>
          <a:bodyPr wrap="square" lIns="254" tIns="254" rIns="254" bIns="254" rtlCol="0" anchor="ctr"/>
          <a:lstStyle/>
          <a:p>
            <a:pPr marL="0" indent="0">
              <a:buNone/>
            </a:pPr>
            <a:r>
              <a:rPr lang="en-US" sz="750" b="1" kern="0" spc="300" dirty="0">
                <a:solidFill>
                  <a:srgbClr val="7CC3E8"/>
                </a:solidFill>
                <a:latin typeface="Roboto" pitchFamily="34" charset="0"/>
                <a:ea typeface="Roboto" pitchFamily="34" charset="-122"/>
                <a:cs typeface="Roboto" pitchFamily="34" charset="-120"/>
              </a:rPr>
              <a:t>CONTACT</a:t>
            </a:r>
            <a:endParaRPr lang="en-US" sz="750" dirty="0"/>
          </a:p>
        </p:txBody>
      </p:sp>
      <p:sp>
        <p:nvSpPr>
          <p:cNvPr id="37" name="Text 33"/>
          <p:cNvSpPr txBox="1"/>
          <p:nvPr/>
        </p:nvSpPr>
        <p:spPr>
          <a:xfrm>
            <a:off x="4754880" y="9070848"/>
            <a:ext cx="2651760" cy="274320"/>
          </a:xfrm>
          <a:prstGeom prst="rect">
            <a:avLst/>
          </a:prstGeom>
          <a:noFill/>
          <a:ln/>
        </p:spPr>
        <p:txBody>
          <a:bodyPr wrap="square" lIns="254" tIns="254" rIns="254" bIns="254" rtlCol="0" anchor="ctr"/>
          <a:lstStyle/>
          <a:p>
            <a:pPr marL="0" indent="0">
              <a:buNone/>
            </a:pPr>
            <a:r>
              <a:rPr lang="en-US" sz="1350" b="1" dirty="0">
                <a:solidFill>
                  <a:srgbClr val="FFFFFF"/>
                </a:solidFill>
                <a:latin typeface="Roboto" pitchFamily="34" charset="0"/>
                <a:ea typeface="Roboto" pitchFamily="34" charset="-122"/>
                <a:cs typeface="Roboto" pitchFamily="34" charset="-120"/>
              </a:rPr>
              <a:t>Chris Leighton</a:t>
            </a:r>
            <a:endParaRPr lang="en-US" sz="1350" dirty="0"/>
          </a:p>
        </p:txBody>
      </p:sp>
      <p:sp>
        <p:nvSpPr>
          <p:cNvPr id="38" name="Text 34"/>
          <p:cNvSpPr txBox="1"/>
          <p:nvPr/>
        </p:nvSpPr>
        <p:spPr>
          <a:xfrm>
            <a:off x="4754880" y="9363456"/>
            <a:ext cx="2651760" cy="640080"/>
          </a:xfrm>
          <a:prstGeom prst="rect">
            <a:avLst/>
          </a:prstGeom>
          <a:noFill/>
          <a:ln/>
        </p:spPr>
        <p:txBody>
          <a:bodyPr wrap="square" lIns="254" tIns="254" rIns="254" bIns="254" rtlCol="0" anchor="t"/>
          <a:lstStyle/>
          <a:p>
            <a:pPr marL="0" indent="0">
              <a:lnSpc>
                <a:spcPts val="1200"/>
              </a:lnSpc>
              <a:buNone/>
            </a:pPr>
            <a:r>
              <a:rPr lang="en-US" sz="850" b="1" dirty="0">
                <a:solidFill>
                  <a:srgbClr val="7CC3E8"/>
                </a:solidFill>
                <a:latin typeface="Roboto" pitchFamily="34" charset="0"/>
                <a:ea typeface="Roboto" pitchFamily="34" charset="-122"/>
                <a:cs typeface="Roboto" pitchFamily="34" charset="-120"/>
              </a:rPr>
              <a:t>chris@jeffselingo.com
</a:t>
            </a:r>
            <a:r>
              <a:rPr lang="en-US" sz="850" dirty="0">
                <a:solidFill>
                  <a:srgbClr val="CFE0EE"/>
                </a:solidFill>
                <a:latin typeface="Roboto" pitchFamily="34" charset="0"/>
                <a:ea typeface="Roboto" pitchFamily="34" charset="-122"/>
                <a:cs typeface="Roboto" pitchFamily="34" charset="-120"/>
              </a:rPr>
              <a:t>to discuss and customize your</a:t>
            </a:r>
            <a:endParaRPr lang="en-US" sz="850" dirty="0"/>
          </a:p>
          <a:p>
            <a:pPr marL="0" indent="0">
              <a:lnSpc>
                <a:spcPts val="1200"/>
              </a:lnSpc>
              <a:buNone/>
            </a:pPr>
            <a:r>
              <a:rPr lang="en-US" sz="850" dirty="0">
                <a:solidFill>
                  <a:srgbClr val="CFE0EE"/>
                </a:solidFill>
                <a:latin typeface="Roboto" pitchFamily="34" charset="0"/>
                <a:ea typeface="Roboto" pitchFamily="34" charset="-122"/>
                <a:cs typeface="Roboto" pitchFamily="34" charset="-120"/>
              </a:rPr>
              <a:t>founding partnership</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781</Words>
  <Application>Microsoft Macintosh PowerPoint</Application>
  <PresentationFormat>Custom</PresentationFormat>
  <Paragraphs>57</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Roboto</vt:lpstr>
      <vt:lpstr>Office Theme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Peter Cherukuri</dc:creator>
  <cp:keywords/>
  <dc:description/>
  <cp:lastModifiedBy>Peter Cherukuri</cp:lastModifiedBy>
  <cp:revision>3</cp:revision>
  <dcterms:created xsi:type="dcterms:W3CDTF">2026-09-28T17:39:40Z</dcterms:created>
  <dcterms:modified xsi:type="dcterms:W3CDTF">2026-09-28T17:59:04Z</dcterms:modified>
  <cp:category/>
</cp:coreProperties>
</file>